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7.xml" ContentType="application/vnd.openxmlformats-officedocument.presentationml.notesSlide+xml"/>
  <Override PartName="/ppt/tags/tag51.xml" ContentType="application/vnd.openxmlformats-officedocument.presentationml.tags+xml"/>
  <Override PartName="/ppt/notesSlides/notesSlide8.xml" ContentType="application/vnd.openxmlformats-officedocument.presentationml.notesSlide+xml"/>
  <Override PartName="/ppt/tags/tag52.xml" ContentType="application/vnd.openxmlformats-officedocument.presentationml.tags+xml"/>
  <Override PartName="/ppt/notesSlides/notesSlide9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8"/>
  </p:notesMasterIdLst>
  <p:sldIdLst>
    <p:sldId id="475" r:id="rId2"/>
    <p:sldId id="607" r:id="rId3"/>
    <p:sldId id="613" r:id="rId4"/>
    <p:sldId id="557" r:id="rId5"/>
    <p:sldId id="608" r:id="rId6"/>
    <p:sldId id="590" r:id="rId7"/>
    <p:sldId id="558" r:id="rId8"/>
    <p:sldId id="559" r:id="rId9"/>
    <p:sldId id="547" r:id="rId10"/>
    <p:sldId id="548" r:id="rId11"/>
    <p:sldId id="549" r:id="rId12"/>
    <p:sldId id="6148" r:id="rId13"/>
    <p:sldId id="555" r:id="rId14"/>
    <p:sldId id="550" r:id="rId15"/>
    <p:sldId id="551" r:id="rId16"/>
    <p:sldId id="552" r:id="rId17"/>
    <p:sldId id="553" r:id="rId18"/>
    <p:sldId id="591" r:id="rId19"/>
    <p:sldId id="592" r:id="rId20"/>
    <p:sldId id="593" r:id="rId21"/>
    <p:sldId id="594" r:id="rId22"/>
    <p:sldId id="560" r:id="rId23"/>
    <p:sldId id="476" r:id="rId24"/>
    <p:sldId id="477" r:id="rId25"/>
    <p:sldId id="478" r:id="rId26"/>
    <p:sldId id="479" r:id="rId27"/>
    <p:sldId id="6144" r:id="rId28"/>
    <p:sldId id="6145" r:id="rId29"/>
    <p:sldId id="6146" r:id="rId30"/>
    <p:sldId id="482" r:id="rId31"/>
    <p:sldId id="6143" r:id="rId32"/>
    <p:sldId id="484" r:id="rId33"/>
    <p:sldId id="6147" r:id="rId34"/>
    <p:sldId id="485" r:id="rId35"/>
    <p:sldId id="486" r:id="rId36"/>
    <p:sldId id="487" r:id="rId37"/>
    <p:sldId id="488" r:id="rId38"/>
    <p:sldId id="595" r:id="rId39"/>
    <p:sldId id="599" r:id="rId40"/>
    <p:sldId id="610" r:id="rId41"/>
    <p:sldId id="605" r:id="rId42"/>
    <p:sldId id="597" r:id="rId43"/>
    <p:sldId id="614" r:id="rId44"/>
    <p:sldId id="583" r:id="rId45"/>
    <p:sldId id="6142" r:id="rId46"/>
    <p:sldId id="613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FFCC"/>
    <a:srgbClr val="33CCCC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/>
    <p:restoredTop sz="82581" autoAdjust="0"/>
  </p:normalViewPr>
  <p:slideViewPr>
    <p:cSldViewPr>
      <p:cViewPr varScale="1">
        <p:scale>
          <a:sx n="87" d="100"/>
          <a:sy n="87" d="100"/>
        </p:scale>
        <p:origin x="21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5F0E0-C2C6-B14E-9255-336B69FD66C6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E148C-B8BC-664F-9A94-1B9922BE0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5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17416" indent="-37460388"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02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056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082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11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B24003C7-96EB-A841-84F4-CFD10D3C9DB3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6913"/>
            <a:ext cx="4641850" cy="3481387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24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 txBox="1">
            <a:spLocks noGrp="1" noChangeArrowheads="1"/>
          </p:cNvSpPr>
          <p:nvPr/>
        </p:nvSpPr>
        <p:spPr bwMode="auto">
          <a:xfrm>
            <a:off x="3958590" y="8819912"/>
            <a:ext cx="3026410" cy="4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0" tIns="46476" rIns="92950" bIns="46476" anchor="b"/>
          <a:lstStyle>
            <a:lvl1pPr defTabSz="93027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3027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r"/>
            <a:fld id="{F1C3C917-34CF-0843-89A6-F1FFEECCD647}" type="slidenum">
              <a:rPr lang="en-US" sz="1200"/>
              <a:pPr algn="r"/>
              <a:t>35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6913"/>
            <a:ext cx="4643438" cy="3481387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702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958590" y="8819912"/>
            <a:ext cx="3026410" cy="4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50" tIns="46476" rIns="92950" bIns="46476" anchor="b"/>
          <a:lstStyle>
            <a:lvl1pPr defTabSz="93027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3027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r"/>
            <a:fld id="{1A54638A-9460-284C-9E93-AD26DC1E9F5F}" type="slidenum">
              <a:rPr lang="en-US" sz="1200"/>
              <a:pPr algn="r"/>
              <a:t>36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6913"/>
            <a:ext cx="4643438" cy="3481387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20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 txBox="1">
            <a:spLocks noGrp="1" noChangeArrowheads="1"/>
          </p:cNvSpPr>
          <p:nvPr/>
        </p:nvSpPr>
        <p:spPr bwMode="auto">
          <a:xfrm>
            <a:off x="3958590" y="8819912"/>
            <a:ext cx="3026410" cy="4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40" tIns="46471" rIns="92940" bIns="46471" anchor="b"/>
          <a:lstStyle>
            <a:lvl1pPr defTabSz="928688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defTabSz="928688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r"/>
            <a:fld id="{0F8A92BA-2604-A94A-AA20-4FA9FAC7FDA2}" type="slidenum">
              <a:rPr lang="en-US" sz="1200"/>
              <a:pPr algn="r"/>
              <a:t>37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6913"/>
            <a:ext cx="4641850" cy="3481387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0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answer this question, let’s consider the challenges that these cameras face.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28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image in which </a:t>
            </a:r>
            <a:r>
              <a:rPr lang="en-US" dirty="0" err="1"/>
              <a:t>i</a:t>
            </a:r>
            <a:r>
              <a:rPr lang="en-US" baseline="0" dirty="0"/>
              <a:t> have thrown away a large % of the pixels</a:t>
            </a:r>
            <a:endParaRPr lang="en-US" dirty="0"/>
          </a:p>
          <a:p>
            <a:r>
              <a:rPr lang="en-US" dirty="0"/>
              <a:t>Is this any different from the </a:t>
            </a:r>
            <a:r>
              <a:rPr lang="en-US" dirty="0" err="1"/>
              <a:t>sudoku</a:t>
            </a:r>
            <a:r>
              <a:rPr lang="en-US" dirty="0"/>
              <a:t> problem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E148C-B8BC-664F-9A94-1B9922BE01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95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17416" indent="-37460388"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02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056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082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11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67E1AFC8-A685-5B4C-A236-C23BC4A39CA1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6913"/>
            <a:ext cx="4641850" cy="3481387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783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17416" indent="-37460388"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02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056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082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11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67E1AFC8-A685-5B4C-A236-C23BC4A39CA1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6913"/>
            <a:ext cx="4641850" cy="3481387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11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17416" indent="-37460388"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02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056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082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11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94E9BC0C-E6C9-5642-A1CC-A36CDC906655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6913"/>
            <a:ext cx="4641850" cy="3481387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417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665">
              <a:defRPr sz="35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6475221" indent="-36035576" defTabSz="929665">
              <a:defRPr sz="3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39644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879289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18933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758578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60DD02EE-2860-8F47-8456-B72EB8553F16}" type="slidenum">
              <a:rPr lang="en-US" sz="1100"/>
              <a:pPr/>
              <a:t>30</a:t>
            </a:fld>
            <a:endParaRPr lang="en-US" sz="11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10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17416" indent="-37460388"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02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056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082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11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94E9BC0C-E6C9-5642-A1CC-A36CDC906655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6913"/>
            <a:ext cx="4641850" cy="3481387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58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17416" indent="-37460388" defTabSz="929924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02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056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082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11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94E9BC0C-E6C9-5642-A1CC-A36CDC906655}" type="slidenum">
              <a:rPr lang="en-US" sz="1200"/>
              <a:pPr/>
              <a:t>32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1575" y="696913"/>
            <a:ext cx="4641850" cy="3481387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52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7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6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0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3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6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0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/>
                <a:cs typeface="Verdan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/>
                <a:cs typeface="Verdan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/>
                <a:cs typeface="Verdana"/>
              </a:defRPr>
            </a:lvl1pPr>
          </a:lstStyle>
          <a:p>
            <a:fld id="{82435188-E640-4B2B-A4E5-9817FAA18D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FF9900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accent3">
              <a:lumMod val="20000"/>
              <a:lumOff val="80000"/>
            </a:schemeClr>
          </a:solidFill>
          <a:latin typeface="Verdana"/>
          <a:ea typeface="+mn-ea"/>
          <a:cs typeface="Verdan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accent3">
              <a:lumMod val="20000"/>
              <a:lumOff val="80000"/>
            </a:schemeClr>
          </a:solidFill>
          <a:latin typeface="Verdana"/>
          <a:ea typeface="+mn-ea"/>
          <a:cs typeface="Verdan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accent3">
              <a:lumMod val="20000"/>
              <a:lumOff val="80000"/>
            </a:schemeClr>
          </a:solidFill>
          <a:latin typeface="Verdana"/>
          <a:ea typeface="+mn-ea"/>
          <a:cs typeface="Verdan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accent3">
              <a:lumMod val="20000"/>
              <a:lumOff val="80000"/>
            </a:schemeClr>
          </a:solidFill>
          <a:latin typeface="Verdana"/>
          <a:ea typeface="+mn-ea"/>
          <a:cs typeface="Verdan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accent3">
              <a:lumMod val="20000"/>
              <a:lumOff val="80000"/>
            </a:schemeClr>
          </a:solidFill>
          <a:latin typeface="Verdana"/>
          <a:ea typeface="+mn-ea"/>
          <a:cs typeface="Verdan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CV2Ba5wrcs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7.png"/><Relationship Id="rId2" Type="http://schemas.openxmlformats.org/officeDocument/2006/relationships/tags" Target="../tags/tag23.xml"/><Relationship Id="rId16" Type="http://schemas.openxmlformats.org/officeDocument/2006/relationships/image" Target="../media/image11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6.png"/><Relationship Id="rId5" Type="http://schemas.openxmlformats.org/officeDocument/2006/relationships/tags" Target="../tags/tag26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25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30.png"/><Relationship Id="rId5" Type="http://schemas.openxmlformats.org/officeDocument/2006/relationships/image" Target="../media/image30.emf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image" Target="../media/image31.emf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35.png"/><Relationship Id="rId17" Type="http://schemas.openxmlformats.org/officeDocument/2006/relationships/image" Target="../media/image45.png"/><Relationship Id="rId2" Type="http://schemas.openxmlformats.org/officeDocument/2006/relationships/tags" Target="../tags/tag33.xml"/><Relationship Id="rId16" Type="http://schemas.openxmlformats.org/officeDocument/2006/relationships/image" Target="../media/image44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40.png"/><Relationship Id="rId5" Type="http://schemas.openxmlformats.org/officeDocument/2006/relationships/tags" Target="../tags/tag36.xml"/><Relationship Id="rId15" Type="http://schemas.openxmlformats.org/officeDocument/2006/relationships/image" Target="../media/image43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47.png"/><Relationship Id="rId18" Type="http://schemas.openxmlformats.org/officeDocument/2006/relationships/image" Target="../media/image44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notesSlide" Target="../notesSlides/notesSlide7.xml"/><Relationship Id="rId17" Type="http://schemas.openxmlformats.org/officeDocument/2006/relationships/image" Target="../media/image43.png"/><Relationship Id="rId2" Type="http://schemas.openxmlformats.org/officeDocument/2006/relationships/tags" Target="../tags/tag42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5.xml"/><Relationship Id="rId15" Type="http://schemas.openxmlformats.org/officeDocument/2006/relationships/image" Target="../media/image41.png"/><Relationship Id="rId10" Type="http://schemas.openxmlformats.org/officeDocument/2006/relationships/tags" Target="../tags/tag50.xml"/><Relationship Id="rId19" Type="http://schemas.openxmlformats.org/officeDocument/2006/relationships/image" Target="../media/image45.png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50.png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.png"/><Relationship Id="rId18" Type="http://schemas.openxmlformats.org/officeDocument/2006/relationships/image" Target="../media/image41.png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4.png"/><Relationship Id="rId17" Type="http://schemas.openxmlformats.org/officeDocument/2006/relationships/image" Target="../media/image11.png"/><Relationship Id="rId2" Type="http://schemas.openxmlformats.org/officeDocument/2006/relationships/tags" Target="../tags/tag54.xml"/><Relationship Id="rId16" Type="http://schemas.openxmlformats.org/officeDocument/2006/relationships/image" Target="../media/image7.png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53.png"/><Relationship Id="rId5" Type="http://schemas.openxmlformats.org/officeDocument/2006/relationships/tags" Target="../tags/tag57.xml"/><Relationship Id="rId15" Type="http://schemas.openxmlformats.org/officeDocument/2006/relationships/image" Target="../media/image6.png"/><Relationship Id="rId10" Type="http://schemas.openxmlformats.org/officeDocument/2006/relationships/image" Target="../media/image48.png"/><Relationship Id="rId4" Type="http://schemas.openxmlformats.org/officeDocument/2006/relationships/tags" Target="../tags/tag56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9.jpeg"/><Relationship Id="rId3" Type="http://schemas.openxmlformats.org/officeDocument/2006/relationships/tags" Target="../tags/tag62.xml"/><Relationship Id="rId7" Type="http://schemas.openxmlformats.org/officeDocument/2006/relationships/image" Target="../media/image55.png"/><Relationship Id="rId12" Type="http://schemas.openxmlformats.org/officeDocument/2006/relationships/image" Target="../media/image58.jpe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57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tags" Target="../tags/tag63.xml"/><Relationship Id="rId9" Type="http://schemas.openxmlformats.org/officeDocument/2006/relationships/image" Target="../media/image54.png"/><Relationship Id="rId1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52.png"/><Relationship Id="rId3" Type="http://schemas.openxmlformats.org/officeDocument/2006/relationships/tags" Target="../tags/tag66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6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54.png"/><Relationship Id="rId5" Type="http://schemas.openxmlformats.org/officeDocument/2006/relationships/tags" Target="../tags/tag68.xml"/><Relationship Id="rId15" Type="http://schemas.openxmlformats.org/officeDocument/2006/relationships/image" Target="../media/image57.png"/><Relationship Id="rId10" Type="http://schemas.openxmlformats.org/officeDocument/2006/relationships/image" Target="../media/image4.png"/><Relationship Id="rId4" Type="http://schemas.openxmlformats.org/officeDocument/2006/relationships/tags" Target="../tags/tag67.xml"/><Relationship Id="rId9" Type="http://schemas.openxmlformats.org/officeDocument/2006/relationships/image" Target="../media/image63.png"/><Relationship Id="rId1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6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kopf/pixelart/supplementary/video_multi_comparison_4x_h264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7.png"/><Relationship Id="rId2" Type="http://schemas.openxmlformats.org/officeDocument/2006/relationships/tags" Target="../tags/tag9.xml"/><Relationship Id="rId16" Type="http://schemas.openxmlformats.org/officeDocument/2006/relationships/image" Target="../media/image11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6.png"/><Relationship Id="rId5" Type="http://schemas.openxmlformats.org/officeDocument/2006/relationships/tags" Target="../tags/tag12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1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7.png"/><Relationship Id="rId2" Type="http://schemas.openxmlformats.org/officeDocument/2006/relationships/tags" Target="../tags/tag16.xml"/><Relationship Id="rId16" Type="http://schemas.openxmlformats.org/officeDocument/2006/relationships/image" Target="../media/image11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6.png"/><Relationship Id="rId5" Type="http://schemas.openxmlformats.org/officeDocument/2006/relationships/tags" Target="../tags/tag19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18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305117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Introduction to Compressive Sensing</a:t>
            </a:r>
            <a:br>
              <a:rPr lang="en-US" dirty="0">
                <a:solidFill>
                  <a:srgbClr val="FF9900"/>
                </a:solidFill>
              </a:rPr>
            </a:b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Aswin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Sankaranarayanan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55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701"/>
            <a:ext cx="9144000" cy="7029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18" y="6488668"/>
            <a:ext cx="485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  <a:latin typeface="Verdana"/>
                <a:cs typeface="Verdana"/>
              </a:rPr>
              <a:t>Credit: Rob Fergus and Antonio </a:t>
            </a:r>
            <a:r>
              <a:rPr lang="en-US" dirty="0" err="1">
                <a:solidFill>
                  <a:srgbClr val="FF6600"/>
                </a:solidFill>
                <a:latin typeface="Verdana"/>
                <a:cs typeface="Verdana"/>
              </a:rPr>
              <a:t>Torralba</a:t>
            </a:r>
            <a:endParaRPr lang="en-US" dirty="0">
              <a:solidFill>
                <a:srgbClr val="FF66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4770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701"/>
            <a:ext cx="9144000" cy="7029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18" y="6488668"/>
            <a:ext cx="485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  <a:latin typeface="Verdana"/>
                <a:cs typeface="Verdana"/>
              </a:rPr>
              <a:t>Credit: Rob Fergus and Antonio </a:t>
            </a:r>
            <a:r>
              <a:rPr lang="en-US" dirty="0" err="1">
                <a:solidFill>
                  <a:srgbClr val="FF6600"/>
                </a:solidFill>
                <a:latin typeface="Verdana"/>
                <a:cs typeface="Verdana"/>
              </a:rPr>
              <a:t>Torralba</a:t>
            </a:r>
            <a:endParaRPr lang="en-US" dirty="0">
              <a:solidFill>
                <a:srgbClr val="FF66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5238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50A54BDE-B2F4-3E6E-7432-75306BD72E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250824" y="-188118"/>
            <a:ext cx="9645648" cy="72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Ames Room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65314"/>
            <a:ext cx="9144002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7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2252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66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Is there anything we can do about this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22522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15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Complete the sentences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5031"/>
            <a:ext cx="8229600" cy="3758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Bksh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–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mn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myth,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lgnd</a:t>
            </a:r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57150" indent="0">
              <a:buNone/>
            </a:pPr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57150" indent="0">
              <a:buNone/>
            </a:pP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Gv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m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frdm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r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gv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m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dth</a:t>
            </a:r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57150" indent="0">
              <a:buNone/>
            </a:pPr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57150" indent="0">
              <a:buNone/>
            </a:pP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Hy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I m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slvng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n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ndr-dtrmnd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lnr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systm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0072" y="5634303"/>
            <a:ext cx="7368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Verdana"/>
                <a:cs typeface="Verdana"/>
              </a:rPr>
              <a:t>how: ?</a:t>
            </a:r>
          </a:p>
        </p:txBody>
      </p:sp>
    </p:spTree>
    <p:extLst>
      <p:ext uri="{BB962C8B-B14F-4D97-AF65-F5344CB8AC3E}">
        <p14:creationId xmlns:p14="http://schemas.microsoft.com/office/powerpoint/2010/main" val="588757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Complete the matrix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6172200"/>
            <a:ext cx="7368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Verdana"/>
                <a:cs typeface="Verdana"/>
              </a:rPr>
              <a:t>how: 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117600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image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6182380"/>
            <a:ext cx="7368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Verdana"/>
                <a:cs typeface="Verdana"/>
              </a:rPr>
              <a:t>Model ?</a:t>
            </a:r>
          </a:p>
        </p:txBody>
      </p:sp>
      <p:pic>
        <p:nvPicPr>
          <p:cNvPr id="5" name="Picture 4" descr="scr_scratches512.tif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09" y="1277509"/>
            <a:ext cx="4361291" cy="436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20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of visual words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1194503"/>
            <a:ext cx="4038600" cy="3758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cnt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blv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I m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bl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t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rd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ths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sntnc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57150" indent="0">
              <a:buNone/>
            </a:pP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57150" indent="0">
              <a:buNone/>
            </a:pPr>
            <a:r>
              <a:rPr lang="en-US" sz="2000" dirty="0" err="1"/>
              <a:t>Shrlck</a:t>
            </a:r>
            <a:r>
              <a:rPr lang="en-US" sz="2000" dirty="0"/>
              <a:t> s </a:t>
            </a:r>
            <a:r>
              <a:rPr lang="en-US" sz="2000" dirty="0" err="1"/>
              <a:t>th</a:t>
            </a:r>
            <a:r>
              <a:rPr lang="en-US" sz="2000" dirty="0"/>
              <a:t> </a:t>
            </a:r>
            <a:r>
              <a:rPr lang="en-US" sz="2000" dirty="0" err="1"/>
              <a:t>vc</a:t>
            </a:r>
            <a:r>
              <a:rPr lang="en-US" sz="2000" dirty="0"/>
              <a:t> f </a:t>
            </a:r>
            <a:r>
              <a:rPr lang="en-US" sz="2000" dirty="0" err="1"/>
              <a:t>th</a:t>
            </a:r>
            <a:r>
              <a:rPr lang="en-US" sz="2000" dirty="0"/>
              <a:t> </a:t>
            </a:r>
            <a:r>
              <a:rPr lang="en-US" sz="2000" dirty="0" err="1"/>
              <a:t>drgn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57150" indent="0">
              <a:buNone/>
            </a:pP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57150" indent="0">
              <a:buNone/>
            </a:pP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Hy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I m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slvng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n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ndr-dtrmnd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lnr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systm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</a:t>
            </a:r>
          </a:p>
        </p:txBody>
      </p:sp>
      <p:pic>
        <p:nvPicPr>
          <p:cNvPr id="5" name="Picture 4" descr="scr_scratches512.ti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914400"/>
            <a:ext cx="2708019" cy="2708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648200"/>
            <a:ext cx="1874342" cy="1874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3175"/>
          <a:stretch/>
        </p:blipFill>
        <p:spPr>
          <a:xfrm>
            <a:off x="5533754" y="3810000"/>
            <a:ext cx="2924446" cy="29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86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of visual words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3175"/>
          <a:stretch/>
        </p:blipFill>
        <p:spPr>
          <a:xfrm>
            <a:off x="1524000" y="806857"/>
            <a:ext cx="6096000" cy="60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1800" y="838200"/>
            <a:ext cx="2971800" cy="1447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Verdana"/>
                <a:cs typeface="Verdana"/>
              </a:rPr>
              <a:t>system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8200" y="1562100"/>
            <a:ext cx="21336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943600" y="1574410"/>
            <a:ext cx="21336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743200"/>
            <a:ext cx="2519868" cy="7199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05431" y="3810000"/>
            <a:ext cx="4176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BF1DE"/>
                </a:solidFill>
                <a:latin typeface="Verdana"/>
                <a:cs typeface="Verdana"/>
              </a:rPr>
              <a:t>Is this system linear ?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33" y="1016356"/>
            <a:ext cx="304267" cy="405689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65" y="1107269"/>
            <a:ext cx="321170" cy="2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98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_scratches512.ti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415133"/>
            <a:ext cx="5325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BF1DE"/>
                </a:solidFill>
                <a:latin typeface="Verdana"/>
                <a:cs typeface="Verdana"/>
              </a:rPr>
              <a:t>Image credit</a:t>
            </a:r>
          </a:p>
          <a:p>
            <a:r>
              <a:rPr lang="pl-PL" dirty="0" err="1">
                <a:solidFill>
                  <a:srgbClr val="EBF1DE"/>
                </a:solidFill>
                <a:latin typeface="Verdana"/>
                <a:cs typeface="Verdana"/>
              </a:rPr>
              <a:t>Graeme</a:t>
            </a:r>
            <a:r>
              <a:rPr lang="pl-PL" dirty="0">
                <a:solidFill>
                  <a:srgbClr val="EBF1DE"/>
                </a:solidFill>
                <a:latin typeface="Verdana"/>
                <a:cs typeface="Verdana"/>
              </a:rPr>
              <a:t> </a:t>
            </a:r>
            <a:r>
              <a:rPr lang="pl-PL" dirty="0" err="1">
                <a:solidFill>
                  <a:srgbClr val="EBF1DE"/>
                </a:solidFill>
                <a:latin typeface="Verdana"/>
                <a:cs typeface="Verdana"/>
              </a:rPr>
              <a:t>Pope</a:t>
            </a:r>
            <a:endParaRPr lang="en-US" dirty="0">
              <a:solidFill>
                <a:srgbClr val="EBF1DE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6330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_scratches512.tiff_dct_eye_sigma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4" y="0"/>
            <a:ext cx="9153364" cy="9153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415133"/>
            <a:ext cx="5325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BF1DE"/>
                </a:solidFill>
                <a:latin typeface="Verdana"/>
                <a:cs typeface="Verdana"/>
              </a:rPr>
              <a:t>Image credit</a:t>
            </a:r>
          </a:p>
          <a:p>
            <a:r>
              <a:rPr lang="pl-PL" dirty="0" err="1">
                <a:solidFill>
                  <a:srgbClr val="EBF1DE"/>
                </a:solidFill>
                <a:latin typeface="Verdana"/>
                <a:cs typeface="Verdana"/>
              </a:rPr>
              <a:t>Graeme</a:t>
            </a:r>
            <a:r>
              <a:rPr lang="pl-PL" dirty="0">
                <a:solidFill>
                  <a:srgbClr val="EBF1DE"/>
                </a:solidFill>
                <a:latin typeface="Verdana"/>
                <a:cs typeface="Verdana"/>
              </a:rPr>
              <a:t> </a:t>
            </a:r>
            <a:r>
              <a:rPr lang="pl-PL" dirty="0" err="1">
                <a:solidFill>
                  <a:srgbClr val="EBF1DE"/>
                </a:solidFill>
                <a:latin typeface="Verdana"/>
                <a:cs typeface="Verdana"/>
              </a:rPr>
              <a:t>Pope</a:t>
            </a:r>
            <a:endParaRPr lang="pl-PL" dirty="0">
              <a:solidFill>
                <a:srgbClr val="EBF1DE"/>
              </a:solidFill>
              <a:latin typeface="Verdana"/>
              <a:cs typeface="Verdana"/>
            </a:endParaRPr>
          </a:p>
          <a:p>
            <a:endParaRPr lang="pl-PL" dirty="0">
              <a:solidFill>
                <a:srgbClr val="EBF1DE"/>
              </a:solidFill>
              <a:latin typeface="Verdana"/>
              <a:cs typeface="Verdana"/>
            </a:endParaRPr>
          </a:p>
          <a:p>
            <a:r>
              <a:rPr lang="pl-PL" b="1" dirty="0" err="1">
                <a:solidFill>
                  <a:srgbClr val="EBF1DE"/>
                </a:solidFill>
                <a:latin typeface="Verdana"/>
                <a:cs typeface="Verdana"/>
              </a:rPr>
              <a:t>Result</a:t>
            </a:r>
            <a:endParaRPr lang="pl-PL" b="1" dirty="0">
              <a:solidFill>
                <a:srgbClr val="EBF1DE"/>
              </a:solidFill>
              <a:latin typeface="Verdana"/>
              <a:cs typeface="Verdana"/>
            </a:endParaRPr>
          </a:p>
          <a:p>
            <a:r>
              <a:rPr lang="en-US" dirty="0" err="1">
                <a:solidFill>
                  <a:srgbClr val="EBF1DE"/>
                </a:solidFill>
                <a:latin typeface="Verdana"/>
                <a:cs typeface="Verdana"/>
              </a:rPr>
              <a:t>Studer</a:t>
            </a:r>
            <a:r>
              <a:rPr lang="en-US" dirty="0">
                <a:solidFill>
                  <a:srgbClr val="EBF1DE"/>
                </a:solidFill>
                <a:latin typeface="Verdana"/>
                <a:cs typeface="Verdana"/>
              </a:rPr>
              <a:t>, </a:t>
            </a:r>
            <a:r>
              <a:rPr lang="en-US" dirty="0" err="1">
                <a:solidFill>
                  <a:srgbClr val="EBF1DE"/>
                </a:solidFill>
                <a:latin typeface="Verdana"/>
                <a:cs typeface="Verdana"/>
              </a:rPr>
              <a:t>Baraniuk</a:t>
            </a:r>
            <a:r>
              <a:rPr lang="en-US" dirty="0">
                <a:solidFill>
                  <a:srgbClr val="EBF1DE"/>
                </a:solidFill>
                <a:latin typeface="Verdana"/>
                <a:cs typeface="Verdana"/>
              </a:rPr>
              <a:t>, ACHA 2012</a:t>
            </a:r>
          </a:p>
        </p:txBody>
      </p:sp>
    </p:spTree>
    <p:extLst>
      <p:ext uri="{BB962C8B-B14F-4D97-AF65-F5344CB8AC3E}">
        <p14:creationId xmlns:p14="http://schemas.microsoft.com/office/powerpoint/2010/main" val="104518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990600"/>
            <a:ext cx="8001000" cy="3200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6242050" y="1524000"/>
            <a:ext cx="155575" cy="2438400"/>
            <a:chOff x="3750" y="2128"/>
            <a:chExt cx="98" cy="1536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52" y="2704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752" y="2320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752" y="2416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750" y="3278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752" y="2128"/>
              <a:ext cx="96" cy="1536"/>
            </a:xfrm>
            <a:prstGeom prst="rect">
              <a:avLst/>
            </a:prstGeom>
            <a:solidFill>
              <a:srgbClr val="0000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n>
                  <a:solidFill>
                    <a:schemeClr val="tx1"/>
                  </a:solidFill>
                </a:ln>
                <a:latin typeface="Verdana"/>
                <a:cs typeface="Verdana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3752" y="22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3752" y="232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3752" y="241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3752" y="25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752" y="26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752" y="270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3752" y="280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752" y="289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3752" y="29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3752" y="30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3752" y="318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3752" y="328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3752" y="33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3752" y="34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3752" y="35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</p:grpSp>
      <p:grpSp>
        <p:nvGrpSpPr>
          <p:cNvPr id="26" name="Group 35"/>
          <p:cNvGrpSpPr>
            <a:grpSpLocks/>
          </p:cNvGrpSpPr>
          <p:nvPr/>
        </p:nvGrpSpPr>
        <p:grpSpPr bwMode="auto">
          <a:xfrm>
            <a:off x="2663825" y="1524000"/>
            <a:ext cx="152400" cy="1219200"/>
            <a:chOff x="1968" y="1584"/>
            <a:chExt cx="96" cy="768"/>
          </a:xfrm>
        </p:grpSpPr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1968" y="1584"/>
              <a:ext cx="96" cy="768"/>
            </a:xfrm>
            <a:prstGeom prst="rect">
              <a:avLst/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8" name="Line 37"/>
            <p:cNvSpPr>
              <a:spLocks noChangeShapeType="1"/>
            </p:cNvSpPr>
            <p:nvPr/>
          </p:nvSpPr>
          <p:spPr bwMode="auto">
            <a:xfrm>
              <a:off x="1968" y="168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1968" y="17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>
              <a:off x="1968" y="18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1968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>
              <a:off x="1968" y="206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auto">
            <a:xfrm>
              <a:off x="1968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4" name="Line 43"/>
            <p:cNvSpPr>
              <a:spLocks noChangeShapeType="1"/>
            </p:cNvSpPr>
            <p:nvPr/>
          </p:nvSpPr>
          <p:spPr bwMode="auto">
            <a:xfrm>
              <a:off x="1968" y="22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</p:grpSp>
      <p:pic>
        <p:nvPicPr>
          <p:cNvPr id="35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1168400"/>
            <a:ext cx="254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" name="Picture 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5" y="111760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" name="Picture 4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117600"/>
            <a:ext cx="35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8" name="Picture 4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1981200"/>
            <a:ext cx="381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9" name="Text Box 49"/>
          <p:cNvSpPr txBox="1">
            <a:spLocks noChangeArrowheads="1"/>
          </p:cNvSpPr>
          <p:nvPr/>
        </p:nvSpPr>
        <p:spPr bwMode="auto">
          <a:xfrm>
            <a:off x="6850608" y="2908300"/>
            <a:ext cx="8601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signal</a:t>
            </a:r>
          </a:p>
        </p:txBody>
      </p:sp>
      <p:pic>
        <p:nvPicPr>
          <p:cNvPr id="40" name="Picture 5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90" y="2155397"/>
            <a:ext cx="12446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" name="Picture 53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3050432"/>
            <a:ext cx="13970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2" name="Picture 5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160" y="2578100"/>
            <a:ext cx="11684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3" name="Picture 73" descr="phir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39" r="8690" b="5594"/>
          <a:stretch>
            <a:fillRect/>
          </a:stretch>
        </p:blipFill>
        <p:spPr bwMode="auto">
          <a:xfrm>
            <a:off x="3671888" y="1498600"/>
            <a:ext cx="24479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Box 49"/>
          <p:cNvSpPr txBox="1">
            <a:spLocks noChangeArrowheads="1"/>
          </p:cNvSpPr>
          <p:nvPr/>
        </p:nvSpPr>
        <p:spPr bwMode="auto">
          <a:xfrm>
            <a:off x="3578826" y="3364077"/>
            <a:ext cx="26204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measurement matrix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880329" y="2628384"/>
            <a:ext cx="19070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measurements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5800" y="1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3600" dirty="0">
                <a:solidFill>
                  <a:srgbClr val="FF9900"/>
                </a:solidFill>
              </a:rPr>
              <a:t>Compressive Sensing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8600" y="4419600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A toolset to solve </a:t>
            </a:r>
            <a:r>
              <a:rPr lang="en-US" sz="2800" dirty="0">
                <a:solidFill>
                  <a:srgbClr val="FF6600"/>
                </a:solidFill>
                <a:latin typeface="Verdana"/>
                <a:cs typeface="Verdana"/>
              </a:rPr>
              <a:t>under-determined systems </a:t>
            </a:r>
            <a:r>
              <a:rPr lang="en-US" sz="2800" dirty="0">
                <a:solidFill>
                  <a:srgbClr val="EBF1DE"/>
                </a:solidFill>
                <a:latin typeface="Verdana"/>
                <a:cs typeface="Verdana"/>
              </a:rPr>
              <a:t>by exploiting additional structure/models on the signal we are trying to recover.</a:t>
            </a:r>
            <a:endParaRPr lang="en-US" sz="2400" dirty="0">
              <a:solidFill>
                <a:srgbClr val="EBF1DE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1961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762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Key Theoretical Ideas in Compressive Sensing</a:t>
            </a:r>
          </a:p>
        </p:txBody>
      </p:sp>
      <p:pic>
        <p:nvPicPr>
          <p:cNvPr id="3" name="Picture 6" descr="red990000_footer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4" t="3849" r="3678" b="3991"/>
          <a:stretch/>
        </p:blipFill>
        <p:spPr bwMode="auto">
          <a:xfrm>
            <a:off x="0" y="6020629"/>
            <a:ext cx="5364658" cy="83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670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Inverse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5638800"/>
          </a:xfrm>
        </p:spPr>
        <p:txBody>
          <a:bodyPr/>
          <a:lstStyle/>
          <a:p>
            <a:r>
              <a:rPr lang="en-US" dirty="0"/>
              <a:t>Many classic problems in computer can be posed as linear inverse problems</a:t>
            </a:r>
          </a:p>
          <a:p>
            <a:endParaRPr lang="en-US" dirty="0"/>
          </a:p>
          <a:p>
            <a:r>
              <a:rPr lang="en-US" dirty="0"/>
              <a:t>Notation</a:t>
            </a:r>
          </a:p>
          <a:p>
            <a:pPr lvl="1"/>
            <a:r>
              <a:rPr lang="en-US" b="1" dirty="0"/>
              <a:t>Signal</a:t>
            </a:r>
            <a:r>
              <a:rPr lang="en-US" dirty="0"/>
              <a:t> of interest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Observations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Measurement model</a:t>
            </a:r>
          </a:p>
          <a:p>
            <a:pPr lvl="1"/>
            <a:endParaRPr lang="en-US" dirty="0"/>
          </a:p>
          <a:p>
            <a:r>
              <a:rPr lang="en-US" dirty="0"/>
              <a:t>Problem definition: given    ,  recover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/>
            <a:lum bright="100000" contrast="100000"/>
          </a:blip>
          <a:stretch>
            <a:fillRect/>
          </a:stretch>
        </p:blipFill>
        <p:spPr>
          <a:xfrm>
            <a:off x="4289871" y="2861733"/>
            <a:ext cx="1196529" cy="367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</a:blip>
          <a:stretch>
            <a:fillRect/>
          </a:stretch>
        </p:blipFill>
        <p:spPr>
          <a:xfrm>
            <a:off x="4334584" y="3567755"/>
            <a:ext cx="1228016" cy="430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</a:blip>
          <a:stretch>
            <a:fillRect/>
          </a:stretch>
        </p:blipFill>
        <p:spPr>
          <a:xfrm>
            <a:off x="4284903" y="4353873"/>
            <a:ext cx="1997364" cy="3694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4495800"/>
            <a:ext cx="196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measurement 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4200" y="341535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measurement matrix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</a:blip>
          <a:stretch>
            <a:fillRect/>
          </a:stretch>
        </p:blipFill>
        <p:spPr>
          <a:xfrm>
            <a:off x="4876800" y="5257800"/>
            <a:ext cx="228600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</a:blip>
          <a:stretch>
            <a:fillRect/>
          </a:stretch>
        </p:blipFill>
        <p:spPr>
          <a:xfrm>
            <a:off x="6629400" y="5270500"/>
            <a:ext cx="241300" cy="2159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5334000" y="3657600"/>
            <a:ext cx="1600200" cy="698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324600" y="4648200"/>
            <a:ext cx="9144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493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/>
          <a:lstStyle/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Linear Inverse Problems</a:t>
            </a:r>
          </a:p>
        </p:txBody>
      </p:sp>
      <p:pic>
        <p:nvPicPr>
          <p:cNvPr id="57351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870200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434353" y="2761734"/>
            <a:ext cx="21820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EBF1DE"/>
                </a:solidFill>
              </a:rPr>
              <a:t>M measurements</a:t>
            </a:r>
          </a:p>
        </p:txBody>
      </p:sp>
      <p:grpSp>
        <p:nvGrpSpPr>
          <p:cNvPr id="57356" name="Group 12"/>
          <p:cNvGrpSpPr>
            <a:grpSpLocks/>
          </p:cNvGrpSpPr>
          <p:nvPr/>
        </p:nvGrpSpPr>
        <p:grpSpPr bwMode="auto">
          <a:xfrm>
            <a:off x="3802062" y="2425700"/>
            <a:ext cx="2438400" cy="1219200"/>
            <a:chOff x="2160" y="1584"/>
            <a:chExt cx="1536" cy="768"/>
          </a:xfrm>
        </p:grpSpPr>
        <p:sp>
          <p:nvSpPr>
            <p:cNvPr id="57391" name="Rectangle 13"/>
            <p:cNvSpPr>
              <a:spLocks noChangeArrowheads="1"/>
            </p:cNvSpPr>
            <p:nvPr/>
          </p:nvSpPr>
          <p:spPr bwMode="auto">
            <a:xfrm rot="-5400000">
              <a:off x="2544" y="1200"/>
              <a:ext cx="768" cy="1536"/>
            </a:xfrm>
            <a:prstGeom prst="rect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92" name="Line 14"/>
            <p:cNvSpPr>
              <a:spLocks noChangeShapeType="1"/>
            </p:cNvSpPr>
            <p:nvPr/>
          </p:nvSpPr>
          <p:spPr bwMode="auto">
            <a:xfrm>
              <a:off x="2160" y="168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3" name="Line 15"/>
            <p:cNvSpPr>
              <a:spLocks noChangeShapeType="1"/>
            </p:cNvSpPr>
            <p:nvPr/>
          </p:nvSpPr>
          <p:spPr bwMode="auto">
            <a:xfrm>
              <a:off x="2160" y="1776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4" name="Line 16"/>
            <p:cNvSpPr>
              <a:spLocks noChangeShapeType="1"/>
            </p:cNvSpPr>
            <p:nvPr/>
          </p:nvSpPr>
          <p:spPr bwMode="auto">
            <a:xfrm>
              <a:off x="2160" y="1872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5" name="Line 17"/>
            <p:cNvSpPr>
              <a:spLocks noChangeShapeType="1"/>
            </p:cNvSpPr>
            <p:nvPr/>
          </p:nvSpPr>
          <p:spPr bwMode="auto">
            <a:xfrm>
              <a:off x="2160" y="1968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6" name="Line 18"/>
            <p:cNvSpPr>
              <a:spLocks noChangeShapeType="1"/>
            </p:cNvSpPr>
            <p:nvPr/>
          </p:nvSpPr>
          <p:spPr bwMode="auto">
            <a:xfrm>
              <a:off x="2160" y="2064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7" name="Line 19"/>
            <p:cNvSpPr>
              <a:spLocks noChangeShapeType="1"/>
            </p:cNvSpPr>
            <p:nvPr/>
          </p:nvSpPr>
          <p:spPr bwMode="auto">
            <a:xfrm>
              <a:off x="2160" y="216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8" name="Line 20"/>
            <p:cNvSpPr>
              <a:spLocks noChangeShapeType="1"/>
            </p:cNvSpPr>
            <p:nvPr/>
          </p:nvSpPr>
          <p:spPr bwMode="auto">
            <a:xfrm>
              <a:off x="2160" y="2256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58" name="Group 22"/>
          <p:cNvGrpSpPr>
            <a:grpSpLocks/>
          </p:cNvGrpSpPr>
          <p:nvPr/>
        </p:nvGrpSpPr>
        <p:grpSpPr bwMode="auto">
          <a:xfrm>
            <a:off x="2819400" y="2471738"/>
            <a:ext cx="152400" cy="1155700"/>
            <a:chOff x="1791" y="2385"/>
            <a:chExt cx="96" cy="728"/>
          </a:xfrm>
        </p:grpSpPr>
        <p:sp>
          <p:nvSpPr>
            <p:cNvPr id="57383" name="Rectangle 23"/>
            <p:cNvSpPr>
              <a:spLocks noChangeArrowheads="1"/>
            </p:cNvSpPr>
            <p:nvPr/>
          </p:nvSpPr>
          <p:spPr bwMode="auto">
            <a:xfrm>
              <a:off x="1791" y="3022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84" name="Rectangle 24"/>
            <p:cNvSpPr>
              <a:spLocks noChangeArrowheads="1"/>
            </p:cNvSpPr>
            <p:nvPr/>
          </p:nvSpPr>
          <p:spPr bwMode="auto">
            <a:xfrm>
              <a:off x="1791" y="2931"/>
              <a:ext cx="96" cy="9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85" name="Rectangle 25"/>
            <p:cNvSpPr>
              <a:spLocks noChangeArrowheads="1"/>
            </p:cNvSpPr>
            <p:nvPr/>
          </p:nvSpPr>
          <p:spPr bwMode="auto">
            <a:xfrm>
              <a:off x="1791" y="2840"/>
              <a:ext cx="96" cy="91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86" name="Rectangle 26"/>
            <p:cNvSpPr>
              <a:spLocks noChangeArrowheads="1"/>
            </p:cNvSpPr>
            <p:nvPr/>
          </p:nvSpPr>
          <p:spPr bwMode="auto">
            <a:xfrm>
              <a:off x="1791" y="2749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87" name="Rectangle 27"/>
            <p:cNvSpPr>
              <a:spLocks noChangeArrowheads="1"/>
            </p:cNvSpPr>
            <p:nvPr/>
          </p:nvSpPr>
          <p:spPr bwMode="auto">
            <a:xfrm>
              <a:off x="1791" y="2658"/>
              <a:ext cx="96" cy="9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88" name="Rectangle 28"/>
            <p:cNvSpPr>
              <a:spLocks noChangeArrowheads="1"/>
            </p:cNvSpPr>
            <p:nvPr/>
          </p:nvSpPr>
          <p:spPr bwMode="auto">
            <a:xfrm>
              <a:off x="1791" y="2567"/>
              <a:ext cx="96" cy="9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89" name="Rectangle 29"/>
            <p:cNvSpPr>
              <a:spLocks noChangeArrowheads="1"/>
            </p:cNvSpPr>
            <p:nvPr/>
          </p:nvSpPr>
          <p:spPr bwMode="auto">
            <a:xfrm>
              <a:off x="1791" y="2476"/>
              <a:ext cx="96" cy="91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90" name="Rectangle 30"/>
            <p:cNvSpPr>
              <a:spLocks noChangeArrowheads="1"/>
            </p:cNvSpPr>
            <p:nvPr/>
          </p:nvSpPr>
          <p:spPr bwMode="auto">
            <a:xfrm>
              <a:off x="1791" y="2385"/>
              <a:ext cx="96" cy="91"/>
            </a:xfrm>
            <a:prstGeom prst="rect">
              <a:avLst/>
            </a:prstGeom>
            <a:solidFill>
              <a:srgbClr val="0066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359" name="Group 31"/>
          <p:cNvGrpSpPr>
            <a:grpSpLocks/>
          </p:cNvGrpSpPr>
          <p:nvPr/>
        </p:nvGrpSpPr>
        <p:grpSpPr bwMode="auto">
          <a:xfrm>
            <a:off x="6388451" y="2413000"/>
            <a:ext cx="155575" cy="2438400"/>
            <a:chOff x="4673" y="2480"/>
            <a:chExt cx="98" cy="1536"/>
          </a:xfrm>
        </p:grpSpPr>
        <p:sp>
          <p:nvSpPr>
            <p:cNvPr id="57364" name="Rectangle 32"/>
            <p:cNvSpPr>
              <a:spLocks noChangeArrowheads="1"/>
            </p:cNvSpPr>
            <p:nvPr/>
          </p:nvSpPr>
          <p:spPr bwMode="auto">
            <a:xfrm>
              <a:off x="4675" y="3056"/>
              <a:ext cx="96" cy="96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65" name="Rectangle 33"/>
            <p:cNvSpPr>
              <a:spLocks noChangeArrowheads="1"/>
            </p:cNvSpPr>
            <p:nvPr/>
          </p:nvSpPr>
          <p:spPr bwMode="auto">
            <a:xfrm>
              <a:off x="4673" y="3631"/>
              <a:ext cx="96" cy="96"/>
            </a:xfrm>
            <a:prstGeom prst="rect">
              <a:avLst/>
            </a:prstGeom>
            <a:solidFill>
              <a:srgbClr val="0000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66" name="Rectangle 34"/>
            <p:cNvSpPr>
              <a:spLocks noChangeArrowheads="1"/>
            </p:cNvSpPr>
            <p:nvPr/>
          </p:nvSpPr>
          <p:spPr bwMode="auto">
            <a:xfrm>
              <a:off x="4675" y="2768"/>
              <a:ext cx="96" cy="96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67" name="Rectangle 35"/>
            <p:cNvSpPr>
              <a:spLocks noChangeArrowheads="1"/>
            </p:cNvSpPr>
            <p:nvPr/>
          </p:nvSpPr>
          <p:spPr bwMode="auto">
            <a:xfrm>
              <a:off x="4675" y="2480"/>
              <a:ext cx="96" cy="15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68" name="Line 36"/>
            <p:cNvSpPr>
              <a:spLocks noChangeShapeType="1"/>
            </p:cNvSpPr>
            <p:nvPr/>
          </p:nvSpPr>
          <p:spPr bwMode="auto">
            <a:xfrm>
              <a:off x="4675" y="25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9" name="Line 37"/>
            <p:cNvSpPr>
              <a:spLocks noChangeShapeType="1"/>
            </p:cNvSpPr>
            <p:nvPr/>
          </p:nvSpPr>
          <p:spPr bwMode="auto">
            <a:xfrm>
              <a:off x="4675" y="26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0" name="Line 38"/>
            <p:cNvSpPr>
              <a:spLocks noChangeShapeType="1"/>
            </p:cNvSpPr>
            <p:nvPr/>
          </p:nvSpPr>
          <p:spPr bwMode="auto">
            <a:xfrm>
              <a:off x="4675" y="27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1" name="Line 39"/>
            <p:cNvSpPr>
              <a:spLocks noChangeShapeType="1"/>
            </p:cNvSpPr>
            <p:nvPr/>
          </p:nvSpPr>
          <p:spPr bwMode="auto">
            <a:xfrm>
              <a:off x="4675" y="286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2" name="Line 40"/>
            <p:cNvSpPr>
              <a:spLocks noChangeShapeType="1"/>
            </p:cNvSpPr>
            <p:nvPr/>
          </p:nvSpPr>
          <p:spPr bwMode="auto">
            <a:xfrm>
              <a:off x="4675" y="29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3" name="Line 41"/>
            <p:cNvSpPr>
              <a:spLocks noChangeShapeType="1"/>
            </p:cNvSpPr>
            <p:nvPr/>
          </p:nvSpPr>
          <p:spPr bwMode="auto">
            <a:xfrm>
              <a:off x="4675" y="30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4" name="Line 42"/>
            <p:cNvSpPr>
              <a:spLocks noChangeShapeType="1"/>
            </p:cNvSpPr>
            <p:nvPr/>
          </p:nvSpPr>
          <p:spPr bwMode="auto">
            <a:xfrm>
              <a:off x="4675" y="315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5" name="Line 43"/>
            <p:cNvSpPr>
              <a:spLocks noChangeShapeType="1"/>
            </p:cNvSpPr>
            <p:nvPr/>
          </p:nvSpPr>
          <p:spPr bwMode="auto">
            <a:xfrm>
              <a:off x="4675" y="324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6" name="Line 44"/>
            <p:cNvSpPr>
              <a:spLocks noChangeShapeType="1"/>
            </p:cNvSpPr>
            <p:nvPr/>
          </p:nvSpPr>
          <p:spPr bwMode="auto">
            <a:xfrm>
              <a:off x="4675" y="334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7" name="Line 45"/>
            <p:cNvSpPr>
              <a:spLocks noChangeShapeType="1"/>
            </p:cNvSpPr>
            <p:nvPr/>
          </p:nvSpPr>
          <p:spPr bwMode="auto">
            <a:xfrm>
              <a:off x="4675" y="34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8" name="Line 46"/>
            <p:cNvSpPr>
              <a:spLocks noChangeShapeType="1"/>
            </p:cNvSpPr>
            <p:nvPr/>
          </p:nvSpPr>
          <p:spPr bwMode="auto">
            <a:xfrm>
              <a:off x="4675" y="353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9" name="Line 47"/>
            <p:cNvSpPr>
              <a:spLocks noChangeShapeType="1"/>
            </p:cNvSpPr>
            <p:nvPr/>
          </p:nvSpPr>
          <p:spPr bwMode="auto">
            <a:xfrm>
              <a:off x="4675" y="363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0" name="Line 48"/>
            <p:cNvSpPr>
              <a:spLocks noChangeShapeType="1"/>
            </p:cNvSpPr>
            <p:nvPr/>
          </p:nvSpPr>
          <p:spPr bwMode="auto">
            <a:xfrm>
              <a:off x="4675" y="37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1" name="Line 49"/>
            <p:cNvSpPr>
              <a:spLocks noChangeShapeType="1"/>
            </p:cNvSpPr>
            <p:nvPr/>
          </p:nvSpPr>
          <p:spPr bwMode="auto">
            <a:xfrm>
              <a:off x="4675" y="38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2" name="Line 50"/>
            <p:cNvSpPr>
              <a:spLocks noChangeShapeType="1"/>
            </p:cNvSpPr>
            <p:nvPr/>
          </p:nvSpPr>
          <p:spPr bwMode="auto">
            <a:xfrm>
              <a:off x="4675" y="392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60" name="Text Box 51"/>
          <p:cNvSpPr txBox="1">
            <a:spLocks noChangeArrowheads="1"/>
          </p:cNvSpPr>
          <p:nvPr/>
        </p:nvSpPr>
        <p:spPr bwMode="auto">
          <a:xfrm>
            <a:off x="6789523" y="2876550"/>
            <a:ext cx="1653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EBF1DE"/>
                </a:solidFill>
              </a:rPr>
              <a:t>N-dim signal</a:t>
            </a:r>
          </a:p>
        </p:txBody>
      </p:sp>
      <p:sp>
        <p:nvSpPr>
          <p:cNvPr id="55" name="Rectangle 34"/>
          <p:cNvSpPr>
            <a:spLocks noChangeArrowheads="1"/>
          </p:cNvSpPr>
          <p:nvPr/>
        </p:nvSpPr>
        <p:spPr bwMode="auto">
          <a:xfrm>
            <a:off x="6390038" y="2411495"/>
            <a:ext cx="152400" cy="152400"/>
          </a:xfrm>
          <a:prstGeom prst="rect">
            <a:avLst/>
          </a:prstGeom>
          <a:solidFill>
            <a:srgbClr val="C0504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34"/>
          <p:cNvSpPr>
            <a:spLocks noChangeArrowheads="1"/>
          </p:cNvSpPr>
          <p:nvPr/>
        </p:nvSpPr>
        <p:spPr bwMode="auto">
          <a:xfrm>
            <a:off x="6390038" y="2563895"/>
            <a:ext cx="152400" cy="152400"/>
          </a:xfrm>
          <a:prstGeom prst="rect">
            <a:avLst/>
          </a:prstGeom>
          <a:solidFill>
            <a:srgbClr val="CC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34"/>
          <p:cNvSpPr>
            <a:spLocks noChangeArrowheads="1"/>
          </p:cNvSpPr>
          <p:nvPr/>
        </p:nvSpPr>
        <p:spPr bwMode="auto">
          <a:xfrm>
            <a:off x="6390038" y="2716295"/>
            <a:ext cx="152400" cy="1524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EBF1DE"/>
              </a:solidFill>
            </a:endParaRPr>
          </a:p>
        </p:txBody>
      </p:sp>
      <p:sp>
        <p:nvSpPr>
          <p:cNvPr id="58" name="Rectangle 34"/>
          <p:cNvSpPr>
            <a:spLocks noChangeArrowheads="1"/>
          </p:cNvSpPr>
          <p:nvPr/>
        </p:nvSpPr>
        <p:spPr bwMode="auto">
          <a:xfrm>
            <a:off x="6390038" y="3473780"/>
            <a:ext cx="1524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EBF1DE"/>
              </a:solidFill>
            </a:endParaRPr>
          </a:p>
        </p:txBody>
      </p:sp>
      <p:sp>
        <p:nvSpPr>
          <p:cNvPr id="59" name="Rectangle 34"/>
          <p:cNvSpPr>
            <a:spLocks noChangeArrowheads="1"/>
          </p:cNvSpPr>
          <p:nvPr/>
        </p:nvSpPr>
        <p:spPr bwMode="auto">
          <a:xfrm>
            <a:off x="6390038" y="3626180"/>
            <a:ext cx="1524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EBF1DE"/>
              </a:solidFill>
            </a:endParaRPr>
          </a:p>
        </p:txBody>
      </p:sp>
      <p:sp>
        <p:nvSpPr>
          <p:cNvPr id="60" name="Rectangle 34"/>
          <p:cNvSpPr>
            <a:spLocks noChangeArrowheads="1"/>
          </p:cNvSpPr>
          <p:nvPr/>
        </p:nvSpPr>
        <p:spPr bwMode="auto">
          <a:xfrm>
            <a:off x="6390038" y="3778580"/>
            <a:ext cx="152400" cy="152400"/>
          </a:xfrm>
          <a:prstGeom prst="rect">
            <a:avLst/>
          </a:prstGeom>
          <a:solidFill>
            <a:srgbClr val="FF66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EBF1DE"/>
              </a:solidFill>
            </a:endParaRPr>
          </a:p>
        </p:txBody>
      </p:sp>
      <p:sp>
        <p:nvSpPr>
          <p:cNvPr id="61" name="Rectangle 34"/>
          <p:cNvSpPr>
            <a:spLocks noChangeArrowheads="1"/>
          </p:cNvSpPr>
          <p:nvPr/>
        </p:nvSpPr>
        <p:spPr bwMode="auto">
          <a:xfrm>
            <a:off x="6390038" y="3031857"/>
            <a:ext cx="1524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EBF1DE"/>
              </a:solidFill>
            </a:endParaRPr>
          </a:p>
        </p:txBody>
      </p:sp>
      <p:sp>
        <p:nvSpPr>
          <p:cNvPr id="62" name="Rectangle 34"/>
          <p:cNvSpPr>
            <a:spLocks noChangeArrowheads="1"/>
          </p:cNvSpPr>
          <p:nvPr/>
        </p:nvSpPr>
        <p:spPr bwMode="auto">
          <a:xfrm>
            <a:off x="6390038" y="4082514"/>
            <a:ext cx="152400" cy="1524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EBF1DE"/>
              </a:solidFill>
            </a:endParaRPr>
          </a:p>
        </p:txBody>
      </p:sp>
      <p:sp>
        <p:nvSpPr>
          <p:cNvPr id="63" name="Rectangle 34"/>
          <p:cNvSpPr>
            <a:spLocks noChangeArrowheads="1"/>
          </p:cNvSpPr>
          <p:nvPr/>
        </p:nvSpPr>
        <p:spPr bwMode="auto">
          <a:xfrm>
            <a:off x="6390038" y="4392695"/>
            <a:ext cx="152400" cy="1524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EBF1DE"/>
              </a:solidFill>
            </a:endParaRPr>
          </a:p>
        </p:txBody>
      </p:sp>
      <p:sp>
        <p:nvSpPr>
          <p:cNvPr id="64" name="Rectangle 34"/>
          <p:cNvSpPr>
            <a:spLocks noChangeArrowheads="1"/>
          </p:cNvSpPr>
          <p:nvPr/>
        </p:nvSpPr>
        <p:spPr bwMode="auto">
          <a:xfrm>
            <a:off x="6390038" y="4545095"/>
            <a:ext cx="1524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EBF1DE"/>
              </a:solidFill>
            </a:endParaRPr>
          </a:p>
        </p:txBody>
      </p:sp>
      <p:sp>
        <p:nvSpPr>
          <p:cNvPr id="65" name="Rectangle 34"/>
          <p:cNvSpPr>
            <a:spLocks noChangeArrowheads="1"/>
          </p:cNvSpPr>
          <p:nvPr/>
        </p:nvSpPr>
        <p:spPr bwMode="auto">
          <a:xfrm>
            <a:off x="6390038" y="4697495"/>
            <a:ext cx="152400" cy="1524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EBF1DE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</a:blip>
          <a:stretch>
            <a:fillRect/>
          </a:stretch>
        </p:blipFill>
        <p:spPr>
          <a:xfrm>
            <a:off x="1752600" y="4343400"/>
            <a:ext cx="1362364" cy="3117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" y="5410200"/>
            <a:ext cx="76991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BF1DE"/>
                </a:solidFill>
                <a:latin typeface="Verdana"/>
                <a:cs typeface="Verdana"/>
              </a:rPr>
              <a:t>Measurement matrix has a </a:t>
            </a:r>
            <a:r>
              <a:rPr lang="en-US" sz="2000" i="1" dirty="0">
                <a:solidFill>
                  <a:srgbClr val="EBF1DE"/>
                </a:solidFill>
                <a:latin typeface="Verdana"/>
                <a:cs typeface="Verdana"/>
              </a:rPr>
              <a:t>(N-M)</a:t>
            </a:r>
            <a:r>
              <a:rPr lang="en-US" sz="2000" dirty="0">
                <a:solidFill>
                  <a:srgbClr val="EBF1DE"/>
                </a:solidFill>
                <a:latin typeface="Verdana"/>
                <a:cs typeface="Verdana"/>
              </a:rPr>
              <a:t> dimensional </a:t>
            </a:r>
            <a:r>
              <a:rPr lang="en-US" sz="2000" b="1" dirty="0">
                <a:solidFill>
                  <a:srgbClr val="EBF1DE"/>
                </a:solidFill>
                <a:latin typeface="Verdana"/>
                <a:cs typeface="Verdana"/>
              </a:rPr>
              <a:t>null-space</a:t>
            </a:r>
          </a:p>
          <a:p>
            <a:endParaRPr lang="en-US" sz="1200" dirty="0">
              <a:solidFill>
                <a:srgbClr val="EBF1DE"/>
              </a:solidFill>
              <a:latin typeface="Verdana"/>
              <a:cs typeface="Verdana"/>
            </a:endParaRPr>
          </a:p>
          <a:p>
            <a:r>
              <a:rPr lang="en-US" sz="2000" dirty="0">
                <a:solidFill>
                  <a:srgbClr val="EBF1DE"/>
                </a:solidFill>
                <a:latin typeface="Verdana"/>
                <a:cs typeface="Verdana"/>
              </a:rPr>
              <a:t>Solution is no longer </a:t>
            </a:r>
            <a:r>
              <a:rPr lang="en-US" sz="2000" b="1" dirty="0">
                <a:solidFill>
                  <a:srgbClr val="EBF1DE"/>
                </a:solidFill>
                <a:latin typeface="Verdana"/>
                <a:cs typeface="Verdana"/>
              </a:rPr>
              <a:t>unique</a:t>
            </a:r>
            <a:endParaRPr lang="en-US" sz="2000" dirty="0">
              <a:solidFill>
                <a:srgbClr val="EBF1DE"/>
              </a:solidFill>
              <a:latin typeface="Verdana"/>
              <a:cs typeface="Verdana"/>
            </a:endParaRPr>
          </a:p>
          <a:p>
            <a:endParaRPr lang="en-US" sz="2000" dirty="0">
              <a:solidFill>
                <a:srgbClr val="EBF1DE"/>
              </a:solidFill>
              <a:latin typeface="Verdana"/>
              <a:cs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E9AF3E-B345-2644-A768-18522B9156B7}"/>
                  </a:ext>
                </a:extLst>
              </p:cNvPr>
              <p:cNvSpPr txBox="1"/>
              <p:nvPr/>
            </p:nvSpPr>
            <p:spPr>
              <a:xfrm>
                <a:off x="3848873" y="1000334"/>
                <a:ext cx="19542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E9AF3E-B345-2644-A768-18522B915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3" y="1000334"/>
                <a:ext cx="1954253" cy="707886"/>
              </a:xfrm>
              <a:prstGeom prst="rect">
                <a:avLst/>
              </a:prstGeom>
              <a:blipFill>
                <a:blip r:embed="rId6"/>
                <a:stretch>
                  <a:fillRect l="-64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3540A7F-96EF-9549-A680-3033BDB42345}"/>
                  </a:ext>
                </a:extLst>
              </p:cNvPr>
              <p:cNvSpPr txBox="1"/>
              <p:nvPr/>
            </p:nvSpPr>
            <p:spPr>
              <a:xfrm>
                <a:off x="4449032" y="3753862"/>
                <a:ext cx="1109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3540A7F-96EF-9549-A680-3033BDB4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32" y="3753862"/>
                <a:ext cx="11095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435A82A-4A00-A248-A718-F74FB7B5D73C}"/>
                  </a:ext>
                </a:extLst>
              </p:cNvPr>
              <p:cNvSpPr txBox="1"/>
              <p:nvPr/>
            </p:nvSpPr>
            <p:spPr>
              <a:xfrm>
                <a:off x="2685165" y="182469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435A82A-4A00-A248-A718-F74FB7B5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65" y="1824696"/>
                <a:ext cx="472950" cy="523220"/>
              </a:xfrm>
              <a:prstGeom prst="rect">
                <a:avLst/>
              </a:prstGeom>
              <a:blipFill>
                <a:blip r:embed="rId8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385C46D-3021-074F-9F7E-C3CADFDC6643}"/>
                  </a:ext>
                </a:extLst>
              </p:cNvPr>
              <p:cNvSpPr txBox="1"/>
              <p:nvPr/>
            </p:nvSpPr>
            <p:spPr>
              <a:xfrm>
                <a:off x="4746988" y="1893699"/>
                <a:ext cx="587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385C46D-3021-074F-9F7E-C3CADFDC6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88" y="1893699"/>
                <a:ext cx="58701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DF7C68B-BE86-8141-9E2A-857F38E7C700}"/>
                  </a:ext>
                </a:extLst>
              </p:cNvPr>
              <p:cNvSpPr txBox="1"/>
              <p:nvPr/>
            </p:nvSpPr>
            <p:spPr>
              <a:xfrm>
                <a:off x="6181469" y="1902439"/>
                <a:ext cx="587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DF7C68B-BE86-8141-9E2A-857F38E7C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469" y="1902439"/>
                <a:ext cx="58701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012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/>
          <a:lstStyle/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Sparse Signals</a:t>
            </a:r>
          </a:p>
        </p:txBody>
      </p:sp>
      <p:grpSp>
        <p:nvGrpSpPr>
          <p:cNvPr id="57359" name="Group 31"/>
          <p:cNvGrpSpPr>
            <a:grpSpLocks/>
          </p:cNvGrpSpPr>
          <p:nvPr/>
        </p:nvGrpSpPr>
        <p:grpSpPr bwMode="auto">
          <a:xfrm>
            <a:off x="6384925" y="2413000"/>
            <a:ext cx="155575" cy="2438400"/>
            <a:chOff x="4673" y="2480"/>
            <a:chExt cx="98" cy="1536"/>
          </a:xfrm>
        </p:grpSpPr>
        <p:sp>
          <p:nvSpPr>
            <p:cNvPr id="57364" name="Rectangle 32"/>
            <p:cNvSpPr>
              <a:spLocks noChangeArrowheads="1"/>
            </p:cNvSpPr>
            <p:nvPr/>
          </p:nvSpPr>
          <p:spPr bwMode="auto">
            <a:xfrm>
              <a:off x="4675" y="3056"/>
              <a:ext cx="96" cy="96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65" name="Rectangle 33"/>
            <p:cNvSpPr>
              <a:spLocks noChangeArrowheads="1"/>
            </p:cNvSpPr>
            <p:nvPr/>
          </p:nvSpPr>
          <p:spPr bwMode="auto">
            <a:xfrm>
              <a:off x="4673" y="3631"/>
              <a:ext cx="96" cy="96"/>
            </a:xfrm>
            <a:prstGeom prst="rect">
              <a:avLst/>
            </a:prstGeom>
            <a:solidFill>
              <a:srgbClr val="0000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66" name="Rectangle 34"/>
            <p:cNvSpPr>
              <a:spLocks noChangeArrowheads="1"/>
            </p:cNvSpPr>
            <p:nvPr/>
          </p:nvSpPr>
          <p:spPr bwMode="auto">
            <a:xfrm>
              <a:off x="4675" y="2768"/>
              <a:ext cx="96" cy="96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67" name="Rectangle 35"/>
            <p:cNvSpPr>
              <a:spLocks noChangeArrowheads="1"/>
            </p:cNvSpPr>
            <p:nvPr/>
          </p:nvSpPr>
          <p:spPr bwMode="auto">
            <a:xfrm>
              <a:off x="4675" y="2480"/>
              <a:ext cx="96" cy="15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68" name="Line 36"/>
            <p:cNvSpPr>
              <a:spLocks noChangeShapeType="1"/>
            </p:cNvSpPr>
            <p:nvPr/>
          </p:nvSpPr>
          <p:spPr bwMode="auto">
            <a:xfrm>
              <a:off x="4675" y="25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69" name="Line 37"/>
            <p:cNvSpPr>
              <a:spLocks noChangeShapeType="1"/>
            </p:cNvSpPr>
            <p:nvPr/>
          </p:nvSpPr>
          <p:spPr bwMode="auto">
            <a:xfrm>
              <a:off x="4675" y="26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70" name="Line 38"/>
            <p:cNvSpPr>
              <a:spLocks noChangeShapeType="1"/>
            </p:cNvSpPr>
            <p:nvPr/>
          </p:nvSpPr>
          <p:spPr bwMode="auto">
            <a:xfrm>
              <a:off x="4675" y="27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71" name="Line 39"/>
            <p:cNvSpPr>
              <a:spLocks noChangeShapeType="1"/>
            </p:cNvSpPr>
            <p:nvPr/>
          </p:nvSpPr>
          <p:spPr bwMode="auto">
            <a:xfrm>
              <a:off x="4675" y="286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72" name="Line 40"/>
            <p:cNvSpPr>
              <a:spLocks noChangeShapeType="1"/>
            </p:cNvSpPr>
            <p:nvPr/>
          </p:nvSpPr>
          <p:spPr bwMode="auto">
            <a:xfrm>
              <a:off x="4675" y="29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73" name="Line 41"/>
            <p:cNvSpPr>
              <a:spLocks noChangeShapeType="1"/>
            </p:cNvSpPr>
            <p:nvPr/>
          </p:nvSpPr>
          <p:spPr bwMode="auto">
            <a:xfrm>
              <a:off x="4675" y="30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74" name="Line 42"/>
            <p:cNvSpPr>
              <a:spLocks noChangeShapeType="1"/>
            </p:cNvSpPr>
            <p:nvPr/>
          </p:nvSpPr>
          <p:spPr bwMode="auto">
            <a:xfrm>
              <a:off x="4675" y="315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75" name="Line 43"/>
            <p:cNvSpPr>
              <a:spLocks noChangeShapeType="1"/>
            </p:cNvSpPr>
            <p:nvPr/>
          </p:nvSpPr>
          <p:spPr bwMode="auto">
            <a:xfrm>
              <a:off x="4675" y="324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76" name="Line 44"/>
            <p:cNvSpPr>
              <a:spLocks noChangeShapeType="1"/>
            </p:cNvSpPr>
            <p:nvPr/>
          </p:nvSpPr>
          <p:spPr bwMode="auto">
            <a:xfrm>
              <a:off x="4675" y="334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77" name="Line 45"/>
            <p:cNvSpPr>
              <a:spLocks noChangeShapeType="1"/>
            </p:cNvSpPr>
            <p:nvPr/>
          </p:nvSpPr>
          <p:spPr bwMode="auto">
            <a:xfrm>
              <a:off x="4675" y="34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78" name="Line 46"/>
            <p:cNvSpPr>
              <a:spLocks noChangeShapeType="1"/>
            </p:cNvSpPr>
            <p:nvPr/>
          </p:nvSpPr>
          <p:spPr bwMode="auto">
            <a:xfrm>
              <a:off x="4675" y="353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79" name="Line 47"/>
            <p:cNvSpPr>
              <a:spLocks noChangeShapeType="1"/>
            </p:cNvSpPr>
            <p:nvPr/>
          </p:nvSpPr>
          <p:spPr bwMode="auto">
            <a:xfrm>
              <a:off x="4675" y="363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80" name="Line 48"/>
            <p:cNvSpPr>
              <a:spLocks noChangeShapeType="1"/>
            </p:cNvSpPr>
            <p:nvPr/>
          </p:nvSpPr>
          <p:spPr bwMode="auto">
            <a:xfrm>
              <a:off x="4675" y="37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81" name="Line 49"/>
            <p:cNvSpPr>
              <a:spLocks noChangeShapeType="1"/>
            </p:cNvSpPr>
            <p:nvPr/>
          </p:nvSpPr>
          <p:spPr bwMode="auto">
            <a:xfrm>
              <a:off x="4675" y="38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  <p:sp>
          <p:nvSpPr>
            <p:cNvPr id="57382" name="Line 50"/>
            <p:cNvSpPr>
              <a:spLocks noChangeShapeType="1"/>
            </p:cNvSpPr>
            <p:nvPr/>
          </p:nvSpPr>
          <p:spPr bwMode="auto">
            <a:xfrm>
              <a:off x="4675" y="392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EBF1DE"/>
                </a:solidFill>
              </a:endParaRPr>
            </a:p>
          </p:txBody>
        </p:sp>
      </p:grpSp>
      <p:sp>
        <p:nvSpPr>
          <p:cNvPr id="57361" name="Text Box 52"/>
          <p:cNvSpPr txBox="1">
            <a:spLocks noChangeArrowheads="1"/>
          </p:cNvSpPr>
          <p:nvPr/>
        </p:nvSpPr>
        <p:spPr bwMode="auto">
          <a:xfrm>
            <a:off x="6613449" y="3459946"/>
            <a:ext cx="200516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K nonzero</a:t>
            </a:r>
          </a:p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entries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0"/>
            <a:ext cx="2527300" cy="381000"/>
          </a:xfrm>
          <a:prstGeom prst="rect">
            <a:avLst/>
          </a:prstGeom>
        </p:spPr>
      </p:pic>
      <p:pic>
        <p:nvPicPr>
          <p:cNvPr id="54" name="Picture 7" descr="txp_fig">
            <a:extLst>
              <a:ext uri="{FF2B5EF4-FFF2-40B4-BE49-F238E27FC236}">
                <a16:creationId xmlns:a16="http://schemas.microsoft.com/office/drawing/2014/main" id="{5CC614B9-8979-0E4F-A7AE-8A8F2F98504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870200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 Box 8">
            <a:extLst>
              <a:ext uri="{FF2B5EF4-FFF2-40B4-BE49-F238E27FC236}">
                <a16:creationId xmlns:a16="http://schemas.microsoft.com/office/drawing/2014/main" id="{C7065897-0131-E643-9FC0-5153CC4F8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53" y="2761734"/>
            <a:ext cx="21820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EBF1DE"/>
                </a:solidFill>
              </a:rPr>
              <a:t>M measurements</a:t>
            </a:r>
          </a:p>
        </p:txBody>
      </p:sp>
      <p:grpSp>
        <p:nvGrpSpPr>
          <p:cNvPr id="56" name="Group 12">
            <a:extLst>
              <a:ext uri="{FF2B5EF4-FFF2-40B4-BE49-F238E27FC236}">
                <a16:creationId xmlns:a16="http://schemas.microsoft.com/office/drawing/2014/main" id="{4A69E51E-71B0-8444-892E-6AE31DD93F58}"/>
              </a:ext>
            </a:extLst>
          </p:cNvPr>
          <p:cNvGrpSpPr>
            <a:grpSpLocks/>
          </p:cNvGrpSpPr>
          <p:nvPr/>
        </p:nvGrpSpPr>
        <p:grpSpPr bwMode="auto">
          <a:xfrm>
            <a:off x="3802062" y="2425700"/>
            <a:ext cx="2438400" cy="1219200"/>
            <a:chOff x="2160" y="1584"/>
            <a:chExt cx="1536" cy="768"/>
          </a:xfrm>
        </p:grpSpPr>
        <p:sp>
          <p:nvSpPr>
            <p:cNvPr id="57" name="Rectangle 13">
              <a:extLst>
                <a:ext uri="{FF2B5EF4-FFF2-40B4-BE49-F238E27FC236}">
                  <a16:creationId xmlns:a16="http://schemas.microsoft.com/office/drawing/2014/main" id="{32E5E024-5FA7-4245-A5E6-EE33635628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544" y="1200"/>
              <a:ext cx="768" cy="1536"/>
            </a:xfrm>
            <a:prstGeom prst="rect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14">
              <a:extLst>
                <a:ext uri="{FF2B5EF4-FFF2-40B4-BE49-F238E27FC236}">
                  <a16:creationId xmlns:a16="http://schemas.microsoft.com/office/drawing/2014/main" id="{1F5AF2F9-6476-1646-85B4-021717CCB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68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15">
              <a:extLst>
                <a:ext uri="{FF2B5EF4-FFF2-40B4-BE49-F238E27FC236}">
                  <a16:creationId xmlns:a16="http://schemas.microsoft.com/office/drawing/2014/main" id="{22C922F7-0CFB-1543-9C1E-6DEEE9663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776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538ADB3B-CC2C-2144-9AF9-2A792439E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872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17">
              <a:extLst>
                <a:ext uri="{FF2B5EF4-FFF2-40B4-BE49-F238E27FC236}">
                  <a16:creationId xmlns:a16="http://schemas.microsoft.com/office/drawing/2014/main" id="{BDC4707A-B3E6-6F4E-99FE-081CEB819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968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18">
              <a:extLst>
                <a:ext uri="{FF2B5EF4-FFF2-40B4-BE49-F238E27FC236}">
                  <a16:creationId xmlns:a16="http://schemas.microsoft.com/office/drawing/2014/main" id="{CF166A57-A59E-7E4C-B30B-B712958EC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064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19">
              <a:extLst>
                <a:ext uri="{FF2B5EF4-FFF2-40B4-BE49-F238E27FC236}">
                  <a16:creationId xmlns:a16="http://schemas.microsoft.com/office/drawing/2014/main" id="{289C0855-D4DE-A64F-8E5B-0CC2A3698D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16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20">
              <a:extLst>
                <a:ext uri="{FF2B5EF4-FFF2-40B4-BE49-F238E27FC236}">
                  <a16:creationId xmlns:a16="http://schemas.microsoft.com/office/drawing/2014/main" id="{38DF4B2E-632A-6545-8E2A-32B601167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256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22">
            <a:extLst>
              <a:ext uri="{FF2B5EF4-FFF2-40B4-BE49-F238E27FC236}">
                <a16:creationId xmlns:a16="http://schemas.microsoft.com/office/drawing/2014/main" id="{72A64DF7-C954-2A4B-8243-8B0485A22C67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2471738"/>
            <a:ext cx="152400" cy="1155700"/>
            <a:chOff x="1791" y="2385"/>
            <a:chExt cx="96" cy="728"/>
          </a:xfrm>
        </p:grpSpPr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7DD3AE8A-6F89-354D-8F60-122F6C247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3022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E31977CD-3FC5-3947-9F18-C5164FAEF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931"/>
              <a:ext cx="96" cy="9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CB1593F5-F6B6-3F49-97D6-3E16AE1FE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840"/>
              <a:ext cx="96" cy="91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Rectangle 26">
              <a:extLst>
                <a:ext uri="{FF2B5EF4-FFF2-40B4-BE49-F238E27FC236}">
                  <a16:creationId xmlns:a16="http://schemas.microsoft.com/office/drawing/2014/main" id="{3110B2F0-4BEB-DE44-84DE-437EA4C65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749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Rectangle 27">
              <a:extLst>
                <a:ext uri="{FF2B5EF4-FFF2-40B4-BE49-F238E27FC236}">
                  <a16:creationId xmlns:a16="http://schemas.microsoft.com/office/drawing/2014/main" id="{1DF0857B-B186-D24F-83CC-90239CBF7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658"/>
              <a:ext cx="96" cy="9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7909C5C5-54A7-9241-808A-87F1A5562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567"/>
              <a:ext cx="96" cy="9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951CE0A5-8C47-2943-BC5A-390B1C608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476"/>
              <a:ext cx="96" cy="91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30">
              <a:extLst>
                <a:ext uri="{FF2B5EF4-FFF2-40B4-BE49-F238E27FC236}">
                  <a16:creationId xmlns:a16="http://schemas.microsoft.com/office/drawing/2014/main" id="{429A2DF2-F414-CE40-B042-6C6AD9057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2385"/>
              <a:ext cx="96" cy="91"/>
            </a:xfrm>
            <a:prstGeom prst="rect">
              <a:avLst/>
            </a:prstGeom>
            <a:solidFill>
              <a:srgbClr val="0066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4" name="Text Box 51">
            <a:extLst>
              <a:ext uri="{FF2B5EF4-FFF2-40B4-BE49-F238E27FC236}">
                <a16:creationId xmlns:a16="http://schemas.microsoft.com/office/drawing/2014/main" id="{869F563D-CF8F-3F42-9891-53C3CA34B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9523" y="2876550"/>
            <a:ext cx="1653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EBF1DE"/>
                </a:solidFill>
              </a:rPr>
              <a:t>N-dim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5F6E62C-6A74-A849-AFB4-D6058E71256E}"/>
                  </a:ext>
                </a:extLst>
              </p:cNvPr>
              <p:cNvSpPr txBox="1"/>
              <p:nvPr/>
            </p:nvSpPr>
            <p:spPr>
              <a:xfrm>
                <a:off x="3848873" y="1000334"/>
                <a:ext cx="19542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40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5F6E62C-6A74-A849-AFB4-D6058E712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3" y="1000334"/>
                <a:ext cx="1954253" cy="707886"/>
              </a:xfrm>
              <a:prstGeom prst="rect">
                <a:avLst/>
              </a:prstGeom>
              <a:blipFill>
                <a:blip r:embed="rId6"/>
                <a:stretch>
                  <a:fillRect l="-64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C12006B-E4DA-9C43-8693-A4CEBC59F21B}"/>
                  </a:ext>
                </a:extLst>
              </p:cNvPr>
              <p:cNvSpPr txBox="1"/>
              <p:nvPr/>
            </p:nvSpPr>
            <p:spPr>
              <a:xfrm>
                <a:off x="4449032" y="3753862"/>
                <a:ext cx="1109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C12006B-E4DA-9C43-8693-A4CEBC59F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32" y="3753862"/>
                <a:ext cx="11095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5448F9C-C9A5-3C41-BC81-D29489EA9761}"/>
                  </a:ext>
                </a:extLst>
              </p:cNvPr>
              <p:cNvSpPr txBox="1"/>
              <p:nvPr/>
            </p:nvSpPr>
            <p:spPr>
              <a:xfrm>
                <a:off x="2685165" y="182469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5448F9C-C9A5-3C41-BC81-D29489EA9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65" y="1824696"/>
                <a:ext cx="472950" cy="523220"/>
              </a:xfrm>
              <a:prstGeom prst="rect">
                <a:avLst/>
              </a:prstGeom>
              <a:blipFill>
                <a:blip r:embed="rId8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9EC00C5-3761-1047-A230-F444F4588871}"/>
                  </a:ext>
                </a:extLst>
              </p:cNvPr>
              <p:cNvSpPr txBox="1"/>
              <p:nvPr/>
            </p:nvSpPr>
            <p:spPr>
              <a:xfrm>
                <a:off x="4746988" y="1893699"/>
                <a:ext cx="587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9EC00C5-3761-1047-A230-F444F458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88" y="1893699"/>
                <a:ext cx="58701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8A4ADC2-0A2C-D64B-AF91-30976813AFE0}"/>
                  </a:ext>
                </a:extLst>
              </p:cNvPr>
              <p:cNvSpPr txBox="1"/>
              <p:nvPr/>
            </p:nvSpPr>
            <p:spPr>
              <a:xfrm>
                <a:off x="6181469" y="1902439"/>
                <a:ext cx="587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8A4ADC2-0A2C-D64B-AF91-30976813A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469" y="1902439"/>
                <a:ext cx="58701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768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How Can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7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68413"/>
                <a:ext cx="8763000" cy="5688012"/>
              </a:xfrm>
            </p:spPr>
            <p:txBody>
              <a:bodyPr/>
              <a:lstStyle/>
              <a:p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Φ</m:t>
                    </m:r>
                  </m:oMath>
                </a14:m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not full rank…</a:t>
                </a: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𝑁</m:t>
                    </m:r>
                  </m:oMath>
                </a14:m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… and so </a:t>
                </a: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loses information in general</a:t>
                </a:r>
              </a:p>
              <a:p>
                <a:pPr>
                  <a:buFontTx/>
                  <a:buNone/>
                </a:pPr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r>
                  <a:rPr lang="en-US" b="1" dirty="0">
                    <a:latin typeface="Verdana" charset="0"/>
                    <a:ea typeface="ＭＳ Ｐゴシック" charset="0"/>
                    <a:cs typeface="ＭＳ Ｐゴシック" charset="0"/>
                  </a:rPr>
                  <a:t>But we are only interested in recovering sparse signals</a:t>
                </a:r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endParaRPr lang="en-US" sz="2000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757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68413"/>
                <a:ext cx="8763000" cy="5688012"/>
              </a:xfrm>
              <a:blipFill>
                <a:blip r:embed="rId4"/>
                <a:stretch>
                  <a:fillRect l="-1014" t="-668" r="-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783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1952625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784" name="Group 8"/>
          <p:cNvGrpSpPr>
            <a:grpSpLocks/>
          </p:cNvGrpSpPr>
          <p:nvPr/>
        </p:nvGrpSpPr>
        <p:grpSpPr bwMode="auto">
          <a:xfrm>
            <a:off x="4979988" y="1554163"/>
            <a:ext cx="152400" cy="1155700"/>
            <a:chOff x="1791" y="2385"/>
            <a:chExt cx="96" cy="728"/>
          </a:xfrm>
        </p:grpSpPr>
        <p:sp>
          <p:nvSpPr>
            <p:cNvPr id="75822" name="Rectangle 9"/>
            <p:cNvSpPr>
              <a:spLocks noChangeArrowheads="1"/>
            </p:cNvSpPr>
            <p:nvPr/>
          </p:nvSpPr>
          <p:spPr bwMode="auto">
            <a:xfrm>
              <a:off x="1791" y="3022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3" name="Rectangle 10"/>
            <p:cNvSpPr>
              <a:spLocks noChangeArrowheads="1"/>
            </p:cNvSpPr>
            <p:nvPr/>
          </p:nvSpPr>
          <p:spPr bwMode="auto">
            <a:xfrm>
              <a:off x="1791" y="2931"/>
              <a:ext cx="96" cy="9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4" name="Rectangle 11"/>
            <p:cNvSpPr>
              <a:spLocks noChangeArrowheads="1"/>
            </p:cNvSpPr>
            <p:nvPr/>
          </p:nvSpPr>
          <p:spPr bwMode="auto">
            <a:xfrm>
              <a:off x="1791" y="2840"/>
              <a:ext cx="96" cy="91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5" name="Rectangle 12"/>
            <p:cNvSpPr>
              <a:spLocks noChangeArrowheads="1"/>
            </p:cNvSpPr>
            <p:nvPr/>
          </p:nvSpPr>
          <p:spPr bwMode="auto">
            <a:xfrm>
              <a:off x="1791" y="2749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6" name="Rectangle 13"/>
            <p:cNvSpPr>
              <a:spLocks noChangeArrowheads="1"/>
            </p:cNvSpPr>
            <p:nvPr/>
          </p:nvSpPr>
          <p:spPr bwMode="auto">
            <a:xfrm>
              <a:off x="1791" y="2658"/>
              <a:ext cx="96" cy="9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7" name="Rectangle 14"/>
            <p:cNvSpPr>
              <a:spLocks noChangeArrowheads="1"/>
            </p:cNvSpPr>
            <p:nvPr/>
          </p:nvSpPr>
          <p:spPr bwMode="auto">
            <a:xfrm>
              <a:off x="1791" y="2567"/>
              <a:ext cx="96" cy="9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8" name="Rectangle 15"/>
            <p:cNvSpPr>
              <a:spLocks noChangeArrowheads="1"/>
            </p:cNvSpPr>
            <p:nvPr/>
          </p:nvSpPr>
          <p:spPr bwMode="auto">
            <a:xfrm>
              <a:off x="1791" y="2476"/>
              <a:ext cx="96" cy="91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9" name="Rectangle 16"/>
            <p:cNvSpPr>
              <a:spLocks noChangeArrowheads="1"/>
            </p:cNvSpPr>
            <p:nvPr/>
          </p:nvSpPr>
          <p:spPr bwMode="auto">
            <a:xfrm>
              <a:off x="1791" y="2385"/>
              <a:ext cx="96" cy="91"/>
            </a:xfrm>
            <a:prstGeom prst="rect">
              <a:avLst/>
            </a:prstGeom>
            <a:solidFill>
              <a:srgbClr val="0066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5" name="Group 17"/>
          <p:cNvGrpSpPr>
            <a:grpSpLocks/>
          </p:cNvGrpSpPr>
          <p:nvPr/>
        </p:nvGrpSpPr>
        <p:grpSpPr bwMode="auto">
          <a:xfrm>
            <a:off x="8545513" y="1530350"/>
            <a:ext cx="155575" cy="2438400"/>
            <a:chOff x="4673" y="2480"/>
            <a:chExt cx="98" cy="1536"/>
          </a:xfrm>
        </p:grpSpPr>
        <p:sp>
          <p:nvSpPr>
            <p:cNvPr id="75803" name="Rectangle 18"/>
            <p:cNvSpPr>
              <a:spLocks noChangeArrowheads="1"/>
            </p:cNvSpPr>
            <p:nvPr/>
          </p:nvSpPr>
          <p:spPr bwMode="auto">
            <a:xfrm>
              <a:off x="4675" y="3056"/>
              <a:ext cx="96" cy="96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4" name="Rectangle 19"/>
            <p:cNvSpPr>
              <a:spLocks noChangeArrowheads="1"/>
            </p:cNvSpPr>
            <p:nvPr/>
          </p:nvSpPr>
          <p:spPr bwMode="auto">
            <a:xfrm>
              <a:off x="4673" y="3631"/>
              <a:ext cx="96" cy="96"/>
            </a:xfrm>
            <a:prstGeom prst="rect">
              <a:avLst/>
            </a:prstGeom>
            <a:solidFill>
              <a:srgbClr val="0000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5" name="Rectangle 20"/>
            <p:cNvSpPr>
              <a:spLocks noChangeArrowheads="1"/>
            </p:cNvSpPr>
            <p:nvPr/>
          </p:nvSpPr>
          <p:spPr bwMode="auto">
            <a:xfrm>
              <a:off x="4675" y="2768"/>
              <a:ext cx="96" cy="96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6" name="Rectangle 21"/>
            <p:cNvSpPr>
              <a:spLocks noChangeArrowheads="1"/>
            </p:cNvSpPr>
            <p:nvPr/>
          </p:nvSpPr>
          <p:spPr bwMode="auto">
            <a:xfrm>
              <a:off x="4675" y="2480"/>
              <a:ext cx="96" cy="15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7" name="Line 22"/>
            <p:cNvSpPr>
              <a:spLocks noChangeShapeType="1"/>
            </p:cNvSpPr>
            <p:nvPr/>
          </p:nvSpPr>
          <p:spPr bwMode="auto">
            <a:xfrm>
              <a:off x="4675" y="25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8" name="Line 23"/>
            <p:cNvSpPr>
              <a:spLocks noChangeShapeType="1"/>
            </p:cNvSpPr>
            <p:nvPr/>
          </p:nvSpPr>
          <p:spPr bwMode="auto">
            <a:xfrm>
              <a:off x="4675" y="26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9" name="Line 24"/>
            <p:cNvSpPr>
              <a:spLocks noChangeShapeType="1"/>
            </p:cNvSpPr>
            <p:nvPr/>
          </p:nvSpPr>
          <p:spPr bwMode="auto">
            <a:xfrm>
              <a:off x="4675" y="27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0" name="Line 25"/>
            <p:cNvSpPr>
              <a:spLocks noChangeShapeType="1"/>
            </p:cNvSpPr>
            <p:nvPr/>
          </p:nvSpPr>
          <p:spPr bwMode="auto">
            <a:xfrm>
              <a:off x="4675" y="286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1" name="Line 26"/>
            <p:cNvSpPr>
              <a:spLocks noChangeShapeType="1"/>
            </p:cNvSpPr>
            <p:nvPr/>
          </p:nvSpPr>
          <p:spPr bwMode="auto">
            <a:xfrm>
              <a:off x="4675" y="29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2" name="Line 27"/>
            <p:cNvSpPr>
              <a:spLocks noChangeShapeType="1"/>
            </p:cNvSpPr>
            <p:nvPr/>
          </p:nvSpPr>
          <p:spPr bwMode="auto">
            <a:xfrm>
              <a:off x="4675" y="30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3" name="Line 28"/>
            <p:cNvSpPr>
              <a:spLocks noChangeShapeType="1"/>
            </p:cNvSpPr>
            <p:nvPr/>
          </p:nvSpPr>
          <p:spPr bwMode="auto">
            <a:xfrm>
              <a:off x="4675" y="315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4" name="Line 29"/>
            <p:cNvSpPr>
              <a:spLocks noChangeShapeType="1"/>
            </p:cNvSpPr>
            <p:nvPr/>
          </p:nvSpPr>
          <p:spPr bwMode="auto">
            <a:xfrm>
              <a:off x="4675" y="324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5" name="Line 30"/>
            <p:cNvSpPr>
              <a:spLocks noChangeShapeType="1"/>
            </p:cNvSpPr>
            <p:nvPr/>
          </p:nvSpPr>
          <p:spPr bwMode="auto">
            <a:xfrm>
              <a:off x="4675" y="334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6" name="Line 31"/>
            <p:cNvSpPr>
              <a:spLocks noChangeShapeType="1"/>
            </p:cNvSpPr>
            <p:nvPr/>
          </p:nvSpPr>
          <p:spPr bwMode="auto">
            <a:xfrm>
              <a:off x="4675" y="34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7" name="Line 32"/>
            <p:cNvSpPr>
              <a:spLocks noChangeShapeType="1"/>
            </p:cNvSpPr>
            <p:nvPr/>
          </p:nvSpPr>
          <p:spPr bwMode="auto">
            <a:xfrm>
              <a:off x="4675" y="353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8" name="Line 33"/>
            <p:cNvSpPr>
              <a:spLocks noChangeShapeType="1"/>
            </p:cNvSpPr>
            <p:nvPr/>
          </p:nvSpPr>
          <p:spPr bwMode="auto">
            <a:xfrm>
              <a:off x="4675" y="363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9" name="Line 34"/>
            <p:cNvSpPr>
              <a:spLocks noChangeShapeType="1"/>
            </p:cNvSpPr>
            <p:nvPr/>
          </p:nvSpPr>
          <p:spPr bwMode="auto">
            <a:xfrm>
              <a:off x="4675" y="37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0" name="Line 35"/>
            <p:cNvSpPr>
              <a:spLocks noChangeShapeType="1"/>
            </p:cNvSpPr>
            <p:nvPr/>
          </p:nvSpPr>
          <p:spPr bwMode="auto">
            <a:xfrm>
              <a:off x="4675" y="38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1" name="Line 36"/>
            <p:cNvSpPr>
              <a:spLocks noChangeShapeType="1"/>
            </p:cNvSpPr>
            <p:nvPr/>
          </p:nvSpPr>
          <p:spPr bwMode="auto">
            <a:xfrm>
              <a:off x="4675" y="392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5786" name="Group 37"/>
          <p:cNvGrpSpPr>
            <a:grpSpLocks/>
          </p:cNvGrpSpPr>
          <p:nvPr/>
        </p:nvGrpSpPr>
        <p:grpSpPr bwMode="auto">
          <a:xfrm>
            <a:off x="5940425" y="1557338"/>
            <a:ext cx="2438400" cy="1219200"/>
            <a:chOff x="2160" y="1584"/>
            <a:chExt cx="1536" cy="768"/>
          </a:xfrm>
        </p:grpSpPr>
        <p:sp>
          <p:nvSpPr>
            <p:cNvPr id="75795" name="Rectangle 38"/>
            <p:cNvSpPr>
              <a:spLocks noChangeArrowheads="1"/>
            </p:cNvSpPr>
            <p:nvPr/>
          </p:nvSpPr>
          <p:spPr bwMode="auto">
            <a:xfrm rot="-5400000">
              <a:off x="2544" y="1200"/>
              <a:ext cx="768" cy="1536"/>
            </a:xfrm>
            <a:prstGeom prst="rect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6" name="Line 39"/>
            <p:cNvSpPr>
              <a:spLocks noChangeShapeType="1"/>
            </p:cNvSpPr>
            <p:nvPr/>
          </p:nvSpPr>
          <p:spPr bwMode="auto">
            <a:xfrm>
              <a:off x="2160" y="168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7" name="Line 40"/>
            <p:cNvSpPr>
              <a:spLocks noChangeShapeType="1"/>
            </p:cNvSpPr>
            <p:nvPr/>
          </p:nvSpPr>
          <p:spPr bwMode="auto">
            <a:xfrm>
              <a:off x="2160" y="1776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8" name="Line 41"/>
            <p:cNvSpPr>
              <a:spLocks noChangeShapeType="1"/>
            </p:cNvSpPr>
            <p:nvPr/>
          </p:nvSpPr>
          <p:spPr bwMode="auto">
            <a:xfrm>
              <a:off x="2160" y="1872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9" name="Line 42"/>
            <p:cNvSpPr>
              <a:spLocks noChangeShapeType="1"/>
            </p:cNvSpPr>
            <p:nvPr/>
          </p:nvSpPr>
          <p:spPr bwMode="auto">
            <a:xfrm>
              <a:off x="2160" y="1968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0" name="Line 43"/>
            <p:cNvSpPr>
              <a:spLocks noChangeShapeType="1"/>
            </p:cNvSpPr>
            <p:nvPr/>
          </p:nvSpPr>
          <p:spPr bwMode="auto">
            <a:xfrm>
              <a:off x="2160" y="2064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1" name="Line 44"/>
            <p:cNvSpPr>
              <a:spLocks noChangeShapeType="1"/>
            </p:cNvSpPr>
            <p:nvPr/>
          </p:nvSpPr>
          <p:spPr bwMode="auto">
            <a:xfrm>
              <a:off x="2160" y="216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2" name="Line 45"/>
            <p:cNvSpPr>
              <a:spLocks noChangeShapeType="1"/>
            </p:cNvSpPr>
            <p:nvPr/>
          </p:nvSpPr>
          <p:spPr bwMode="auto">
            <a:xfrm>
              <a:off x="2160" y="2256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87" name="Rectangle 46"/>
          <p:cNvSpPr>
            <a:spLocks noChangeArrowheads="1"/>
          </p:cNvSpPr>
          <p:nvPr/>
        </p:nvSpPr>
        <p:spPr bwMode="auto">
          <a:xfrm>
            <a:off x="6372225" y="1520825"/>
            <a:ext cx="180975" cy="1295400"/>
          </a:xfrm>
          <a:prstGeom prst="rect">
            <a:avLst/>
          </a:prstGeom>
          <a:solidFill>
            <a:srgbClr val="FFFFFF">
              <a:alpha val="50195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88" name="Rectangle 47"/>
          <p:cNvSpPr>
            <a:spLocks noChangeArrowheads="1"/>
          </p:cNvSpPr>
          <p:nvPr/>
        </p:nvSpPr>
        <p:spPr bwMode="auto">
          <a:xfrm>
            <a:off x="6838950" y="1520825"/>
            <a:ext cx="180975" cy="1295400"/>
          </a:xfrm>
          <a:prstGeom prst="rect">
            <a:avLst/>
          </a:prstGeom>
          <a:solidFill>
            <a:srgbClr val="FFFFFF">
              <a:alpha val="50195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89" name="Rectangle 48"/>
          <p:cNvSpPr>
            <a:spLocks noChangeArrowheads="1"/>
          </p:cNvSpPr>
          <p:nvPr/>
        </p:nvSpPr>
        <p:spPr bwMode="auto">
          <a:xfrm>
            <a:off x="7740650" y="1520825"/>
            <a:ext cx="180975" cy="1295400"/>
          </a:xfrm>
          <a:prstGeom prst="rect">
            <a:avLst/>
          </a:prstGeom>
          <a:solidFill>
            <a:srgbClr val="FFFFFF">
              <a:alpha val="50195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BF99A-9DEF-064C-8DE8-2A6438334382}"/>
                  </a:ext>
                </a:extLst>
              </p:cNvPr>
              <p:cNvSpPr txBox="1"/>
              <p:nvPr/>
            </p:nvSpPr>
            <p:spPr>
              <a:xfrm>
                <a:off x="4925747" y="94005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BF99A-9DEF-064C-8DE8-2A6438334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47" y="940056"/>
                <a:ext cx="472950" cy="523220"/>
              </a:xfrm>
              <a:prstGeom prst="rect">
                <a:avLst/>
              </a:prstGeom>
              <a:blipFill>
                <a:blip r:embed="rId6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8DC64A7-516C-2941-AB56-F5A9EEC126C7}"/>
                  </a:ext>
                </a:extLst>
              </p:cNvPr>
              <p:cNvSpPr txBox="1"/>
              <p:nvPr/>
            </p:nvSpPr>
            <p:spPr>
              <a:xfrm>
                <a:off x="6987570" y="1009059"/>
                <a:ext cx="587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8DC64A7-516C-2941-AB56-F5A9EEC12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570" y="1009059"/>
                <a:ext cx="5870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86E816A-5F1A-7F4D-9AD1-E3300AB1192F}"/>
                  </a:ext>
                </a:extLst>
              </p:cNvPr>
              <p:cNvSpPr txBox="1"/>
              <p:nvPr/>
            </p:nvSpPr>
            <p:spPr>
              <a:xfrm>
                <a:off x="8328388" y="988874"/>
                <a:ext cx="587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86E816A-5F1A-7F4D-9AD1-E3300AB1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88" y="988874"/>
                <a:ext cx="58701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813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4D4C-B76D-1B43-9060-68D8F19C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0FEE3-E0E7-984C-BA47-806061A0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1 --- An invertible mapping on the space of sparse signals!!!</a:t>
            </a:r>
          </a:p>
        </p:txBody>
      </p:sp>
    </p:spTree>
    <p:extLst>
      <p:ext uri="{BB962C8B-B14F-4D97-AF65-F5344CB8AC3E}">
        <p14:creationId xmlns:p14="http://schemas.microsoft.com/office/powerpoint/2010/main" val="1657136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4D4C-B76D-1B43-9060-68D8F19C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0FEE3-E0E7-984C-BA47-806061A0B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Idea 1 --- An invertible mapping on the space of sparse signals!!!</a:t>
                </a:r>
                <a:endParaRPr lang="en-US" dirty="0">
                  <a:latin typeface="Verdana" charset="0"/>
                </a:endParaRPr>
              </a:p>
              <a:p>
                <a:r>
                  <a:rPr lang="en-US" dirty="0">
                    <a:latin typeface="Verdana" charset="0"/>
                  </a:rPr>
                  <a:t>Design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Verdana" charset="0"/>
                  </a:rPr>
                  <a:t> such that no two sparse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Verdan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Verdana" charset="0"/>
                  </a:rPr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latin typeface="Verdana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0FEE3-E0E7-984C-BA47-806061A0B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11"/>
                <a:stretch>
                  <a:fillRect l="-1080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4">
            <a:extLst>
              <a:ext uri="{FF2B5EF4-FFF2-40B4-BE49-F238E27FC236}">
                <a16:creationId xmlns:a16="http://schemas.microsoft.com/office/drawing/2014/main" id="{535B1C54-4D3F-124C-B464-7E629B180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5350" y="5013325"/>
            <a:ext cx="12192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5" descr="txp_fig">
            <a:extLst>
              <a:ext uri="{FF2B5EF4-FFF2-40B4-BE49-F238E27FC236}">
                <a16:creationId xmlns:a16="http://schemas.microsoft.com/office/drawing/2014/main" id="{C2A6DD36-914C-3E43-A33B-EB1D780FB47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44037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9A8582AE-9E78-3C45-9F79-ECFDC2CDD754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3413126"/>
            <a:ext cx="2743200" cy="2576513"/>
            <a:chOff x="432" y="1776"/>
            <a:chExt cx="1728" cy="1623"/>
          </a:xfrm>
        </p:grpSpPr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4735144C-179D-D342-9EA1-9ECC661055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5" y="1776"/>
              <a:ext cx="0" cy="9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6E5731FA-1DD6-BF4C-8A03-5F454BA8D2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5" y="2716"/>
              <a:ext cx="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16727CFE-3F96-F148-BCE8-1D04BC5827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" y="2716"/>
              <a:ext cx="683" cy="6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2CB5F406-A432-8E47-9163-6B5F7F84AB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3838">
              <a:off x="475" y="2331"/>
              <a:ext cx="1324" cy="769"/>
            </a:xfrm>
            <a:prstGeom prst="parallelogram">
              <a:avLst>
                <a:gd name="adj" fmla="val 121142"/>
              </a:avLst>
            </a:prstGeom>
            <a:solidFill>
              <a:schemeClr val="accent2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DB1E00FE-01D4-F049-A7DD-361CA0155D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2714">
              <a:off x="475" y="2331"/>
              <a:ext cx="1324" cy="769"/>
            </a:xfrm>
            <a:prstGeom prst="parallelogram">
              <a:avLst>
                <a:gd name="adj" fmla="val 121142"/>
              </a:avLst>
            </a:prstGeom>
            <a:solidFill>
              <a:schemeClr val="accent2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571F4D27-A9A8-274F-8967-E697AAF978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577415">
              <a:off x="517" y="2331"/>
              <a:ext cx="1324" cy="769"/>
            </a:xfrm>
            <a:prstGeom prst="parallelogram">
              <a:avLst>
                <a:gd name="adj" fmla="val 121142"/>
              </a:avLst>
            </a:prstGeom>
            <a:solidFill>
              <a:schemeClr val="accent2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4B4DDF05-042D-A44E-89E1-A0DAE68A54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304015">
              <a:off x="539" y="2352"/>
              <a:ext cx="1324" cy="769"/>
            </a:xfrm>
            <a:prstGeom prst="parallelogram">
              <a:avLst>
                <a:gd name="adj" fmla="val 121142"/>
              </a:avLst>
            </a:prstGeom>
            <a:solidFill>
              <a:schemeClr val="accent2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/>
            </a:p>
          </p:txBody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0CE5CD73-4894-4F40-B849-363A09CABF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746010">
              <a:off x="454" y="2309"/>
              <a:ext cx="1324" cy="769"/>
            </a:xfrm>
            <a:prstGeom prst="parallelogram">
              <a:avLst>
                <a:gd name="adj" fmla="val 121142"/>
              </a:avLst>
            </a:prstGeom>
            <a:solidFill>
              <a:schemeClr val="accent2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/>
            </a:p>
          </p:txBody>
        </p:sp>
        <p:pic>
          <p:nvPicPr>
            <p:cNvPr id="15" name="Picture 15" descr="txp_fig">
              <a:extLst>
                <a:ext uri="{FF2B5EF4-FFF2-40B4-BE49-F238E27FC236}">
                  <a16:creationId xmlns:a16="http://schemas.microsoft.com/office/drawing/2014/main" id="{E04AF25D-2DC6-A641-B6FA-27AA06CE784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" y="1861"/>
              <a:ext cx="35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Picture 19" descr="txp_fig">
              <a:extLst>
                <a:ext uri="{FF2B5EF4-FFF2-40B4-BE49-F238E27FC236}">
                  <a16:creationId xmlns:a16="http://schemas.microsoft.com/office/drawing/2014/main" id="{E843157E-8E12-FB46-A9D6-FC67889AF7F2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920" y="2784"/>
              <a:ext cx="240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Picture 20" descr="txp_fig">
              <a:extLst>
                <a:ext uri="{FF2B5EF4-FFF2-40B4-BE49-F238E27FC236}">
                  <a16:creationId xmlns:a16="http://schemas.microsoft.com/office/drawing/2014/main" id="{202E935A-12D1-134A-B1F3-4B0D803B765C}"/>
                </a:ext>
              </a:extLst>
            </p:cNvPr>
            <p:cNvSpPr>
              <a:spLocks noChangeAspect="1"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392" y="3168"/>
              <a:ext cx="24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A5D55E89-CED9-4343-B1E4-5F41BCAA5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6" y="2832"/>
              <a:ext cx="240" cy="192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Line 23">
            <a:extLst>
              <a:ext uri="{FF2B5EF4-FFF2-40B4-BE49-F238E27FC236}">
                <a16:creationId xmlns:a16="http://schemas.microsoft.com/office/drawing/2014/main" id="{F887326D-CD7F-B840-B6D3-401B5594D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4313" y="5062538"/>
            <a:ext cx="1568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7BDF5ED8-9E35-504C-B3CD-0D80E4F42E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64313" y="3708400"/>
            <a:ext cx="498475" cy="1354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1" name="Picture 25" descr="txp_fig">
            <a:extLst>
              <a:ext uri="{FF2B5EF4-FFF2-40B4-BE49-F238E27FC236}">
                <a16:creationId xmlns:a16="http://schemas.microsoft.com/office/drawing/2014/main" id="{2FB512A9-353C-5445-9554-7F8B6CCFC3B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3708400"/>
            <a:ext cx="6413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AutoShape 26">
            <a:extLst>
              <a:ext uri="{FF2B5EF4-FFF2-40B4-BE49-F238E27FC236}">
                <a16:creationId xmlns:a16="http://schemas.microsoft.com/office/drawing/2014/main" id="{865B9AC1-29AF-854B-9885-D1715A196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50" y="3565525"/>
            <a:ext cx="4419600" cy="3136900"/>
          </a:xfrm>
          <a:prstGeom prst="parallelogram">
            <a:avLst>
              <a:gd name="adj" fmla="val 3522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7" descr="txp_fig">
            <a:extLst>
              <a:ext uri="{FF2B5EF4-FFF2-40B4-BE49-F238E27FC236}">
                <a16:creationId xmlns:a16="http://schemas.microsoft.com/office/drawing/2014/main" id="{903547E8-6FEE-EA42-BD0C-F17EB72C035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5765800"/>
            <a:ext cx="6953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8" descr="txp_fig">
            <a:extLst>
              <a:ext uri="{FF2B5EF4-FFF2-40B4-BE49-F238E27FC236}">
                <a16:creationId xmlns:a16="http://schemas.microsoft.com/office/drawing/2014/main" id="{A690847C-7E30-D144-BBC0-54E979200EE6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6186488"/>
            <a:ext cx="7064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AutoShape 29">
            <a:extLst>
              <a:ext uri="{FF2B5EF4-FFF2-40B4-BE49-F238E27FC236}">
                <a16:creationId xmlns:a16="http://schemas.microsoft.com/office/drawing/2014/main" id="{BDAAE199-8EE7-8C45-88D1-ADF1F0A26B0B}"/>
              </a:ext>
            </a:extLst>
          </p:cNvPr>
          <p:cNvSpPr>
            <a:spLocks noChangeArrowheads="1"/>
          </p:cNvSpPr>
          <p:nvPr/>
        </p:nvSpPr>
        <p:spPr bwMode="auto">
          <a:xfrm rot="-283838">
            <a:off x="5568950" y="4446588"/>
            <a:ext cx="2101850" cy="1220787"/>
          </a:xfrm>
          <a:prstGeom prst="parallelogram">
            <a:avLst>
              <a:gd name="adj" fmla="val 121142"/>
            </a:avLst>
          </a:prstGeom>
          <a:solidFill>
            <a:schemeClr val="accent2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AutoShape 30">
            <a:extLst>
              <a:ext uri="{FF2B5EF4-FFF2-40B4-BE49-F238E27FC236}">
                <a16:creationId xmlns:a16="http://schemas.microsoft.com/office/drawing/2014/main" id="{B57EDCCE-F61B-094C-AF97-106702D842AD}"/>
              </a:ext>
            </a:extLst>
          </p:cNvPr>
          <p:cNvSpPr>
            <a:spLocks noChangeArrowheads="1"/>
          </p:cNvSpPr>
          <p:nvPr/>
        </p:nvSpPr>
        <p:spPr bwMode="auto">
          <a:xfrm rot="1242714">
            <a:off x="5568950" y="4446588"/>
            <a:ext cx="2101850" cy="1220787"/>
          </a:xfrm>
          <a:prstGeom prst="parallelogram">
            <a:avLst>
              <a:gd name="adj" fmla="val 121142"/>
            </a:avLst>
          </a:prstGeom>
          <a:solidFill>
            <a:schemeClr val="accent2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31">
            <a:extLst>
              <a:ext uri="{FF2B5EF4-FFF2-40B4-BE49-F238E27FC236}">
                <a16:creationId xmlns:a16="http://schemas.microsoft.com/office/drawing/2014/main" id="{6C833B18-772C-FB4F-956B-000DF4E5EB9C}"/>
              </a:ext>
            </a:extLst>
          </p:cNvPr>
          <p:cNvSpPr>
            <a:spLocks noChangeArrowheads="1"/>
          </p:cNvSpPr>
          <p:nvPr/>
        </p:nvSpPr>
        <p:spPr bwMode="auto">
          <a:xfrm rot="2577415">
            <a:off x="5635625" y="4446588"/>
            <a:ext cx="2101850" cy="1220787"/>
          </a:xfrm>
          <a:prstGeom prst="parallelogram">
            <a:avLst>
              <a:gd name="adj" fmla="val 121142"/>
            </a:avLst>
          </a:prstGeom>
          <a:solidFill>
            <a:schemeClr val="accent2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32">
            <a:extLst>
              <a:ext uri="{FF2B5EF4-FFF2-40B4-BE49-F238E27FC236}">
                <a16:creationId xmlns:a16="http://schemas.microsoft.com/office/drawing/2014/main" id="{ADEFEBB3-A515-8740-8A8C-4083CACD910B}"/>
              </a:ext>
            </a:extLst>
          </p:cNvPr>
          <p:cNvSpPr>
            <a:spLocks noChangeArrowheads="1"/>
          </p:cNvSpPr>
          <p:nvPr/>
        </p:nvSpPr>
        <p:spPr bwMode="auto">
          <a:xfrm rot="4304015">
            <a:off x="5669757" y="4480719"/>
            <a:ext cx="2101850" cy="1220787"/>
          </a:xfrm>
          <a:prstGeom prst="parallelogram">
            <a:avLst>
              <a:gd name="adj" fmla="val 121142"/>
            </a:avLst>
          </a:prstGeom>
          <a:solidFill>
            <a:schemeClr val="accent2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29" name="AutoShape 33">
            <a:extLst>
              <a:ext uri="{FF2B5EF4-FFF2-40B4-BE49-F238E27FC236}">
                <a16:creationId xmlns:a16="http://schemas.microsoft.com/office/drawing/2014/main" id="{BBB67F20-BA4E-6A4C-BBE0-3FED56F60084}"/>
              </a:ext>
            </a:extLst>
          </p:cNvPr>
          <p:cNvSpPr>
            <a:spLocks noChangeArrowheads="1"/>
          </p:cNvSpPr>
          <p:nvPr/>
        </p:nvSpPr>
        <p:spPr bwMode="auto">
          <a:xfrm rot="7746010">
            <a:off x="5534819" y="4412456"/>
            <a:ext cx="2101850" cy="1220788"/>
          </a:xfrm>
          <a:prstGeom prst="parallelogram">
            <a:avLst>
              <a:gd name="adj" fmla="val 121142"/>
            </a:avLst>
          </a:prstGeom>
          <a:solidFill>
            <a:schemeClr val="accent2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30" name="Line 34">
            <a:extLst>
              <a:ext uri="{FF2B5EF4-FFF2-40B4-BE49-F238E27FC236}">
                <a16:creationId xmlns:a16="http://schemas.microsoft.com/office/drawing/2014/main" id="{24293536-6ECB-B248-9859-BF2AB682D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9950" y="5546725"/>
            <a:ext cx="533400" cy="3810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1" name="Picture 36" descr="TP_tmp">
            <a:extLst>
              <a:ext uri="{FF2B5EF4-FFF2-40B4-BE49-F238E27FC236}">
                <a16:creationId xmlns:a16="http://schemas.microsoft.com/office/drawing/2014/main" id="{667A52F8-0C93-9043-99C4-6F14A6A8F9D2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592763"/>
            <a:ext cx="431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7" descr="TP_tmp">
            <a:extLst>
              <a:ext uri="{FF2B5EF4-FFF2-40B4-BE49-F238E27FC236}">
                <a16:creationId xmlns:a16="http://schemas.microsoft.com/office/drawing/2014/main" id="{A91E3AC7-7372-5A4A-A3C4-6286B7A3FA0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5305425"/>
            <a:ext cx="431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16">
            <a:extLst>
              <a:ext uri="{FF2B5EF4-FFF2-40B4-BE49-F238E27FC236}">
                <a16:creationId xmlns:a16="http://schemas.microsoft.com/office/drawing/2014/main" id="{B27AD781-6C73-C548-B811-FF00C13B5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550" y="6384925"/>
            <a:ext cx="2349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2000" i="1" dirty="0">
                <a:solidFill>
                  <a:schemeClr val="accent2"/>
                </a:solidFill>
              </a:rPr>
              <a:t>K-dim subspaces</a:t>
            </a:r>
          </a:p>
        </p:txBody>
      </p:sp>
      <p:sp>
        <p:nvSpPr>
          <p:cNvPr id="34" name="Line 17">
            <a:extLst>
              <a:ext uri="{FF2B5EF4-FFF2-40B4-BE49-F238E27FC236}">
                <a16:creationId xmlns:a16="http://schemas.microsoft.com/office/drawing/2014/main" id="{C3B5A2F8-77DB-1642-9EC5-F113BC225D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7950" y="5622925"/>
            <a:ext cx="228600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18">
            <a:extLst>
              <a:ext uri="{FF2B5EF4-FFF2-40B4-BE49-F238E27FC236}">
                <a16:creationId xmlns:a16="http://schemas.microsoft.com/office/drawing/2014/main" id="{4A201E0E-1040-1E4F-984E-23563AF25C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25550" y="5470525"/>
            <a:ext cx="152400" cy="914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2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1800" y="838200"/>
            <a:ext cx="2971800" cy="1447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Verdana"/>
                <a:cs typeface="Verdana"/>
              </a:rPr>
              <a:t>system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8200" y="1562100"/>
            <a:ext cx="21336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943600" y="1574410"/>
            <a:ext cx="21336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05431" y="3810000"/>
            <a:ext cx="4176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BF1DE"/>
                </a:solidFill>
                <a:latin typeface="Verdana"/>
                <a:cs typeface="Verdana"/>
              </a:rPr>
              <a:t>Is this system linear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33600" y="5105400"/>
            <a:ext cx="5383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Verdana"/>
                <a:cs typeface="Verdana"/>
              </a:rPr>
              <a:t>Given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Verdana"/>
                <a:cs typeface="Verdana"/>
              </a:rPr>
              <a:t>y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Verdana"/>
                <a:cs typeface="Verdana"/>
              </a:rPr>
              <a:t>, can we recovery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Verdana"/>
                <a:cs typeface="Verdana"/>
              </a:rPr>
              <a:t>x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Verdana"/>
                <a:cs typeface="Verdana"/>
              </a:rPr>
              <a:t> ?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33" y="1016356"/>
            <a:ext cx="304267" cy="405689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65" y="1107269"/>
            <a:ext cx="321170" cy="287363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743200"/>
            <a:ext cx="2519868" cy="71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2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/>
          <a:lstStyle/>
          <a:p>
            <a:r>
              <a:rPr lang="en-US">
                <a:latin typeface="Verdana" charset="0"/>
              </a:rPr>
              <a:t>Restricted Isometry Property (RIP)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08050"/>
            <a:ext cx="8763000" cy="2484438"/>
          </a:xfrm>
        </p:spPr>
        <p:txBody>
          <a:bodyPr/>
          <a:lstStyle/>
          <a:p>
            <a:endParaRPr lang="en-US" sz="1000" dirty="0">
              <a:latin typeface="Verdana" charset="0"/>
            </a:endParaRPr>
          </a:p>
          <a:p>
            <a:r>
              <a:rPr lang="en-US" dirty="0">
                <a:latin typeface="Verdana" charset="0"/>
              </a:rPr>
              <a:t>RIP of order </a:t>
            </a:r>
            <a:r>
              <a:rPr lang="en-US" i="1" dirty="0">
                <a:latin typeface="Verdana" charset="0"/>
              </a:rPr>
              <a:t>2K</a:t>
            </a:r>
            <a:r>
              <a:rPr lang="en-US" dirty="0">
                <a:latin typeface="Verdana" charset="0"/>
              </a:rPr>
              <a:t> implies: for all </a:t>
            </a:r>
            <a:r>
              <a:rPr lang="en-US" i="1" dirty="0">
                <a:latin typeface="Verdana" charset="0"/>
              </a:rPr>
              <a:t>K</a:t>
            </a:r>
            <a:r>
              <a:rPr lang="en-US" dirty="0">
                <a:latin typeface="Verdana" charset="0"/>
              </a:rPr>
              <a:t>-sparse </a:t>
            </a:r>
            <a:r>
              <a:rPr lang="en-US" i="1" dirty="0">
                <a:latin typeface="Verdana" charset="0"/>
              </a:rPr>
              <a:t>x</a:t>
            </a:r>
            <a:r>
              <a:rPr lang="en-US" baseline="-25000" dirty="0">
                <a:latin typeface="Verdana" charset="0"/>
              </a:rPr>
              <a:t>1</a:t>
            </a:r>
            <a:r>
              <a:rPr lang="en-US" dirty="0">
                <a:latin typeface="Verdana" charset="0"/>
              </a:rPr>
              <a:t> and </a:t>
            </a:r>
            <a:r>
              <a:rPr lang="en-US" i="1" dirty="0">
                <a:latin typeface="Verdana" charset="0"/>
              </a:rPr>
              <a:t>x</a:t>
            </a:r>
            <a:r>
              <a:rPr lang="en-US" baseline="-25000" dirty="0">
                <a:latin typeface="Verdana" charset="0"/>
              </a:rPr>
              <a:t>2</a:t>
            </a:r>
          </a:p>
          <a:p>
            <a:endParaRPr lang="en-US" dirty="0">
              <a:latin typeface="Verdana" charset="0"/>
            </a:endParaRPr>
          </a:p>
        </p:txBody>
      </p:sp>
      <p:pic>
        <p:nvPicPr>
          <p:cNvPr id="43012" name="Picture 3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981200"/>
            <a:ext cx="64357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Line 4"/>
          <p:cNvSpPr>
            <a:spLocks noChangeShapeType="1"/>
          </p:cNvSpPr>
          <p:nvPr/>
        </p:nvSpPr>
        <p:spPr bwMode="auto">
          <a:xfrm>
            <a:off x="3435350" y="5013325"/>
            <a:ext cx="12192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014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44037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5" name="Group 6"/>
          <p:cNvGrpSpPr>
            <a:grpSpLocks/>
          </p:cNvGrpSpPr>
          <p:nvPr/>
        </p:nvGrpSpPr>
        <p:grpSpPr bwMode="auto">
          <a:xfrm>
            <a:off x="539750" y="3413125"/>
            <a:ext cx="2743200" cy="3368675"/>
            <a:chOff x="432" y="1776"/>
            <a:chExt cx="1728" cy="2122"/>
          </a:xfrm>
        </p:grpSpPr>
        <p:sp>
          <p:nvSpPr>
            <p:cNvPr id="43030" name="Line 7"/>
            <p:cNvSpPr>
              <a:spLocks noChangeShapeType="1"/>
            </p:cNvSpPr>
            <p:nvPr/>
          </p:nvSpPr>
          <p:spPr bwMode="auto">
            <a:xfrm flipV="1">
              <a:off x="1115" y="1776"/>
              <a:ext cx="0" cy="9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1" name="Line 8"/>
            <p:cNvSpPr>
              <a:spLocks noChangeShapeType="1"/>
            </p:cNvSpPr>
            <p:nvPr/>
          </p:nvSpPr>
          <p:spPr bwMode="auto">
            <a:xfrm>
              <a:off x="1115" y="2716"/>
              <a:ext cx="9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2" name="Line 9"/>
            <p:cNvSpPr>
              <a:spLocks noChangeShapeType="1"/>
            </p:cNvSpPr>
            <p:nvPr/>
          </p:nvSpPr>
          <p:spPr bwMode="auto">
            <a:xfrm flipH="1">
              <a:off x="432" y="2716"/>
              <a:ext cx="683" cy="6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3" name="AutoShape 10"/>
            <p:cNvSpPr>
              <a:spLocks noChangeArrowheads="1"/>
            </p:cNvSpPr>
            <p:nvPr/>
          </p:nvSpPr>
          <p:spPr bwMode="auto">
            <a:xfrm rot="-283838">
              <a:off x="475" y="2331"/>
              <a:ext cx="1324" cy="769"/>
            </a:xfrm>
            <a:prstGeom prst="parallelogram">
              <a:avLst>
                <a:gd name="adj" fmla="val 121142"/>
              </a:avLst>
            </a:prstGeom>
            <a:solidFill>
              <a:schemeClr val="accent2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4" name="AutoShape 11"/>
            <p:cNvSpPr>
              <a:spLocks noChangeArrowheads="1"/>
            </p:cNvSpPr>
            <p:nvPr/>
          </p:nvSpPr>
          <p:spPr bwMode="auto">
            <a:xfrm rot="1242714">
              <a:off x="475" y="2331"/>
              <a:ext cx="1324" cy="769"/>
            </a:xfrm>
            <a:prstGeom prst="parallelogram">
              <a:avLst>
                <a:gd name="adj" fmla="val 121142"/>
              </a:avLst>
            </a:prstGeom>
            <a:solidFill>
              <a:schemeClr val="accent2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5" name="AutoShape 12"/>
            <p:cNvSpPr>
              <a:spLocks noChangeArrowheads="1"/>
            </p:cNvSpPr>
            <p:nvPr/>
          </p:nvSpPr>
          <p:spPr bwMode="auto">
            <a:xfrm rot="2577415">
              <a:off x="517" y="2331"/>
              <a:ext cx="1324" cy="769"/>
            </a:xfrm>
            <a:prstGeom prst="parallelogram">
              <a:avLst>
                <a:gd name="adj" fmla="val 121142"/>
              </a:avLst>
            </a:prstGeom>
            <a:solidFill>
              <a:schemeClr val="accent2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6" name="AutoShape 13"/>
            <p:cNvSpPr>
              <a:spLocks noChangeArrowheads="1"/>
            </p:cNvSpPr>
            <p:nvPr/>
          </p:nvSpPr>
          <p:spPr bwMode="auto">
            <a:xfrm rot="4304015">
              <a:off x="539" y="2352"/>
              <a:ext cx="1324" cy="769"/>
            </a:xfrm>
            <a:prstGeom prst="parallelogram">
              <a:avLst>
                <a:gd name="adj" fmla="val 121142"/>
              </a:avLst>
            </a:prstGeom>
            <a:solidFill>
              <a:schemeClr val="accent2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/>
            </a:p>
          </p:txBody>
        </p:sp>
        <p:sp>
          <p:nvSpPr>
            <p:cNvPr id="43037" name="AutoShape 14"/>
            <p:cNvSpPr>
              <a:spLocks noChangeArrowheads="1"/>
            </p:cNvSpPr>
            <p:nvPr/>
          </p:nvSpPr>
          <p:spPr bwMode="auto">
            <a:xfrm rot="7746010">
              <a:off x="454" y="2309"/>
              <a:ext cx="1324" cy="769"/>
            </a:xfrm>
            <a:prstGeom prst="parallelogram">
              <a:avLst>
                <a:gd name="adj" fmla="val 121142"/>
              </a:avLst>
            </a:prstGeom>
            <a:solidFill>
              <a:schemeClr val="accent2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/>
            </a:p>
          </p:txBody>
        </p:sp>
        <p:pic>
          <p:nvPicPr>
            <p:cNvPr id="43038" name="Picture 15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" y="1861"/>
              <a:ext cx="35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39" name="Text Box 16"/>
            <p:cNvSpPr txBox="1">
              <a:spLocks noChangeArrowheads="1"/>
            </p:cNvSpPr>
            <p:nvPr/>
          </p:nvSpPr>
          <p:spPr bwMode="auto">
            <a:xfrm>
              <a:off x="624" y="3648"/>
              <a:ext cx="1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3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3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3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3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2000" i="1">
                  <a:solidFill>
                    <a:schemeClr val="accent2"/>
                  </a:solidFill>
                </a:rPr>
                <a:t>K-dim subspaces</a:t>
              </a:r>
            </a:p>
          </p:txBody>
        </p:sp>
        <p:sp>
          <p:nvSpPr>
            <p:cNvPr id="43040" name="Line 17"/>
            <p:cNvSpPr>
              <a:spLocks noChangeShapeType="1"/>
            </p:cNvSpPr>
            <p:nvPr/>
          </p:nvSpPr>
          <p:spPr bwMode="auto">
            <a:xfrm flipV="1">
              <a:off x="960" y="3168"/>
              <a:ext cx="144" cy="4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1" name="Line 18"/>
            <p:cNvSpPr>
              <a:spLocks noChangeShapeType="1"/>
            </p:cNvSpPr>
            <p:nvPr/>
          </p:nvSpPr>
          <p:spPr bwMode="auto">
            <a:xfrm flipH="1" flipV="1">
              <a:off x="864" y="3072"/>
              <a:ext cx="96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2" name="Picture 19" descr="txp_fig"/>
            <p:cNvSpPr>
              <a:spLocks noChangeAspect="1"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920" y="2784"/>
              <a:ext cx="240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3" name="Picture 20" descr="txp_fig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92" y="3168"/>
              <a:ext cx="24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4" name="Line 21"/>
            <p:cNvSpPr>
              <a:spLocks noChangeShapeType="1"/>
            </p:cNvSpPr>
            <p:nvPr/>
          </p:nvSpPr>
          <p:spPr bwMode="auto">
            <a:xfrm flipH="1">
              <a:off x="1536" y="2832"/>
              <a:ext cx="240" cy="192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16" name="Line 23"/>
          <p:cNvSpPr>
            <a:spLocks noChangeShapeType="1"/>
          </p:cNvSpPr>
          <p:nvPr/>
        </p:nvSpPr>
        <p:spPr bwMode="auto">
          <a:xfrm>
            <a:off x="6564313" y="5062538"/>
            <a:ext cx="1568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Line 24"/>
          <p:cNvSpPr>
            <a:spLocks noChangeShapeType="1"/>
          </p:cNvSpPr>
          <p:nvPr/>
        </p:nvSpPr>
        <p:spPr bwMode="auto">
          <a:xfrm flipV="1">
            <a:off x="6564313" y="3708400"/>
            <a:ext cx="498475" cy="1354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018" name="Picture 2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3708400"/>
            <a:ext cx="6413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9" name="AutoShape 26"/>
          <p:cNvSpPr>
            <a:spLocks noChangeArrowheads="1"/>
          </p:cNvSpPr>
          <p:nvPr/>
        </p:nvSpPr>
        <p:spPr bwMode="auto">
          <a:xfrm>
            <a:off x="4425950" y="3565525"/>
            <a:ext cx="4419600" cy="3136900"/>
          </a:xfrm>
          <a:prstGeom prst="parallelogram">
            <a:avLst>
              <a:gd name="adj" fmla="val 3522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3020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5765800"/>
            <a:ext cx="6953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1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6186488"/>
            <a:ext cx="7064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2" name="AutoShape 29"/>
          <p:cNvSpPr>
            <a:spLocks noChangeArrowheads="1"/>
          </p:cNvSpPr>
          <p:nvPr/>
        </p:nvSpPr>
        <p:spPr bwMode="auto">
          <a:xfrm rot="-283838">
            <a:off x="5568950" y="4446588"/>
            <a:ext cx="2101850" cy="1220787"/>
          </a:xfrm>
          <a:prstGeom prst="parallelogram">
            <a:avLst>
              <a:gd name="adj" fmla="val 121142"/>
            </a:avLst>
          </a:prstGeom>
          <a:solidFill>
            <a:schemeClr val="accent2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3" name="AutoShape 30"/>
          <p:cNvSpPr>
            <a:spLocks noChangeArrowheads="1"/>
          </p:cNvSpPr>
          <p:nvPr/>
        </p:nvSpPr>
        <p:spPr bwMode="auto">
          <a:xfrm rot="1242714">
            <a:off x="5568950" y="4446588"/>
            <a:ext cx="2101850" cy="1220787"/>
          </a:xfrm>
          <a:prstGeom prst="parallelogram">
            <a:avLst>
              <a:gd name="adj" fmla="val 121142"/>
            </a:avLst>
          </a:prstGeom>
          <a:solidFill>
            <a:schemeClr val="accent2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4" name="AutoShape 31"/>
          <p:cNvSpPr>
            <a:spLocks noChangeArrowheads="1"/>
          </p:cNvSpPr>
          <p:nvPr/>
        </p:nvSpPr>
        <p:spPr bwMode="auto">
          <a:xfrm rot="2577415">
            <a:off x="5635625" y="4446588"/>
            <a:ext cx="2101850" cy="1220787"/>
          </a:xfrm>
          <a:prstGeom prst="parallelogram">
            <a:avLst>
              <a:gd name="adj" fmla="val 121142"/>
            </a:avLst>
          </a:prstGeom>
          <a:solidFill>
            <a:schemeClr val="accent2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AutoShape 32"/>
          <p:cNvSpPr>
            <a:spLocks noChangeArrowheads="1"/>
          </p:cNvSpPr>
          <p:nvPr/>
        </p:nvSpPr>
        <p:spPr bwMode="auto">
          <a:xfrm rot="4304015">
            <a:off x="5669757" y="4480719"/>
            <a:ext cx="2101850" cy="1220787"/>
          </a:xfrm>
          <a:prstGeom prst="parallelogram">
            <a:avLst>
              <a:gd name="adj" fmla="val 121142"/>
            </a:avLst>
          </a:prstGeom>
          <a:solidFill>
            <a:schemeClr val="accent2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43026" name="AutoShape 33"/>
          <p:cNvSpPr>
            <a:spLocks noChangeArrowheads="1"/>
          </p:cNvSpPr>
          <p:nvPr/>
        </p:nvSpPr>
        <p:spPr bwMode="auto">
          <a:xfrm rot="7746010">
            <a:off x="5534819" y="4412456"/>
            <a:ext cx="2101850" cy="1220788"/>
          </a:xfrm>
          <a:prstGeom prst="parallelogram">
            <a:avLst>
              <a:gd name="adj" fmla="val 121142"/>
            </a:avLst>
          </a:prstGeom>
          <a:solidFill>
            <a:schemeClr val="accent2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43027" name="Line 34"/>
          <p:cNvSpPr>
            <a:spLocks noChangeShapeType="1"/>
          </p:cNvSpPr>
          <p:nvPr/>
        </p:nvSpPr>
        <p:spPr bwMode="auto">
          <a:xfrm>
            <a:off x="5949950" y="5546725"/>
            <a:ext cx="533400" cy="3810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3028" name="Picture 36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592763"/>
            <a:ext cx="431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7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5305425"/>
            <a:ext cx="431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452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How Can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7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68413"/>
                <a:ext cx="8763000" cy="5688012"/>
              </a:xfrm>
            </p:spPr>
            <p:txBody>
              <a:bodyPr/>
              <a:lstStyle/>
              <a:p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Φ</m:t>
                    </m:r>
                  </m:oMath>
                </a14:m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not full rank…</a:t>
                </a: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𝑁</m:t>
                    </m:r>
                  </m:oMath>
                </a14:m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… and so </a:t>
                </a: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loses information in general</a:t>
                </a:r>
              </a:p>
              <a:p>
                <a:pPr>
                  <a:buFontTx/>
                  <a:buNone/>
                </a:pPr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r>
                  <a:rPr lang="en-US" b="1" dirty="0">
                    <a:latin typeface="Verdana" charset="0"/>
                    <a:ea typeface="ＭＳ Ｐゴシック" charset="0"/>
                    <a:cs typeface="ＭＳ Ｐゴシック" charset="0"/>
                  </a:rPr>
                  <a:t>Design</a:t>
                </a: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Φ</m:t>
                    </m:r>
                  </m:oMath>
                </a14:m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  so that each of its </a:t>
                </a:r>
                <a:r>
                  <a:rPr lang="en-US" i="1" dirty="0">
                    <a:latin typeface="Verdana" charset="0"/>
                    <a:ea typeface="ＭＳ Ｐゴシック" charset="0"/>
                    <a:cs typeface="ＭＳ Ｐゴシック" charset="0"/>
                  </a:rPr>
                  <a:t>M</a:t>
                </a: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x2</a:t>
                </a:r>
                <a:r>
                  <a:rPr lang="en-US" i="1" dirty="0">
                    <a:latin typeface="Verdana" charset="0"/>
                    <a:ea typeface="ＭＳ Ｐゴシック" charset="0"/>
                    <a:cs typeface="ＭＳ Ｐゴシック" charset="0"/>
                  </a:rPr>
                  <a:t>K</a:t>
                </a: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lang="en-US" dirty="0" err="1">
                    <a:latin typeface="Verdana" charset="0"/>
                    <a:ea typeface="ＭＳ Ｐゴシック" charset="0"/>
                    <a:cs typeface="ＭＳ Ｐゴシック" charset="0"/>
                  </a:rPr>
                  <a:t>submatrices</a:t>
                </a: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 </a:t>
                </a: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are full rank (RIP)</a:t>
                </a:r>
              </a:p>
              <a:p>
                <a:endParaRPr lang="en-US" sz="2000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757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68413"/>
                <a:ext cx="8763000" cy="5688012"/>
              </a:xfrm>
              <a:blipFill>
                <a:blip r:embed="rId4"/>
                <a:stretch>
                  <a:fillRect l="-1014" t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783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1952625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784" name="Group 8"/>
          <p:cNvGrpSpPr>
            <a:grpSpLocks/>
          </p:cNvGrpSpPr>
          <p:nvPr/>
        </p:nvGrpSpPr>
        <p:grpSpPr bwMode="auto">
          <a:xfrm>
            <a:off x="4979988" y="1554163"/>
            <a:ext cx="152400" cy="1155700"/>
            <a:chOff x="1791" y="2385"/>
            <a:chExt cx="96" cy="728"/>
          </a:xfrm>
        </p:grpSpPr>
        <p:sp>
          <p:nvSpPr>
            <p:cNvPr id="75822" name="Rectangle 9"/>
            <p:cNvSpPr>
              <a:spLocks noChangeArrowheads="1"/>
            </p:cNvSpPr>
            <p:nvPr/>
          </p:nvSpPr>
          <p:spPr bwMode="auto">
            <a:xfrm>
              <a:off x="1791" y="3022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3" name="Rectangle 10"/>
            <p:cNvSpPr>
              <a:spLocks noChangeArrowheads="1"/>
            </p:cNvSpPr>
            <p:nvPr/>
          </p:nvSpPr>
          <p:spPr bwMode="auto">
            <a:xfrm>
              <a:off x="1791" y="2931"/>
              <a:ext cx="96" cy="9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4" name="Rectangle 11"/>
            <p:cNvSpPr>
              <a:spLocks noChangeArrowheads="1"/>
            </p:cNvSpPr>
            <p:nvPr/>
          </p:nvSpPr>
          <p:spPr bwMode="auto">
            <a:xfrm>
              <a:off x="1791" y="2840"/>
              <a:ext cx="96" cy="91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5" name="Rectangle 12"/>
            <p:cNvSpPr>
              <a:spLocks noChangeArrowheads="1"/>
            </p:cNvSpPr>
            <p:nvPr/>
          </p:nvSpPr>
          <p:spPr bwMode="auto">
            <a:xfrm>
              <a:off x="1791" y="2749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6" name="Rectangle 13"/>
            <p:cNvSpPr>
              <a:spLocks noChangeArrowheads="1"/>
            </p:cNvSpPr>
            <p:nvPr/>
          </p:nvSpPr>
          <p:spPr bwMode="auto">
            <a:xfrm>
              <a:off x="1791" y="2658"/>
              <a:ext cx="96" cy="9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7" name="Rectangle 14"/>
            <p:cNvSpPr>
              <a:spLocks noChangeArrowheads="1"/>
            </p:cNvSpPr>
            <p:nvPr/>
          </p:nvSpPr>
          <p:spPr bwMode="auto">
            <a:xfrm>
              <a:off x="1791" y="2567"/>
              <a:ext cx="96" cy="9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8" name="Rectangle 15"/>
            <p:cNvSpPr>
              <a:spLocks noChangeArrowheads="1"/>
            </p:cNvSpPr>
            <p:nvPr/>
          </p:nvSpPr>
          <p:spPr bwMode="auto">
            <a:xfrm>
              <a:off x="1791" y="2476"/>
              <a:ext cx="96" cy="91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9" name="Rectangle 16"/>
            <p:cNvSpPr>
              <a:spLocks noChangeArrowheads="1"/>
            </p:cNvSpPr>
            <p:nvPr/>
          </p:nvSpPr>
          <p:spPr bwMode="auto">
            <a:xfrm>
              <a:off x="1791" y="2385"/>
              <a:ext cx="96" cy="91"/>
            </a:xfrm>
            <a:prstGeom prst="rect">
              <a:avLst/>
            </a:prstGeom>
            <a:solidFill>
              <a:srgbClr val="0066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5" name="Group 17"/>
          <p:cNvGrpSpPr>
            <a:grpSpLocks/>
          </p:cNvGrpSpPr>
          <p:nvPr/>
        </p:nvGrpSpPr>
        <p:grpSpPr bwMode="auto">
          <a:xfrm>
            <a:off x="8545513" y="1530350"/>
            <a:ext cx="155575" cy="2438400"/>
            <a:chOff x="4673" y="2480"/>
            <a:chExt cx="98" cy="1536"/>
          </a:xfrm>
        </p:grpSpPr>
        <p:sp>
          <p:nvSpPr>
            <p:cNvPr id="75803" name="Rectangle 18"/>
            <p:cNvSpPr>
              <a:spLocks noChangeArrowheads="1"/>
            </p:cNvSpPr>
            <p:nvPr/>
          </p:nvSpPr>
          <p:spPr bwMode="auto">
            <a:xfrm>
              <a:off x="4675" y="3056"/>
              <a:ext cx="96" cy="96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4" name="Rectangle 19"/>
            <p:cNvSpPr>
              <a:spLocks noChangeArrowheads="1"/>
            </p:cNvSpPr>
            <p:nvPr/>
          </p:nvSpPr>
          <p:spPr bwMode="auto">
            <a:xfrm>
              <a:off x="4673" y="3631"/>
              <a:ext cx="96" cy="96"/>
            </a:xfrm>
            <a:prstGeom prst="rect">
              <a:avLst/>
            </a:prstGeom>
            <a:solidFill>
              <a:srgbClr val="0000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5" name="Rectangle 20"/>
            <p:cNvSpPr>
              <a:spLocks noChangeArrowheads="1"/>
            </p:cNvSpPr>
            <p:nvPr/>
          </p:nvSpPr>
          <p:spPr bwMode="auto">
            <a:xfrm>
              <a:off x="4675" y="2768"/>
              <a:ext cx="96" cy="96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6" name="Rectangle 21"/>
            <p:cNvSpPr>
              <a:spLocks noChangeArrowheads="1"/>
            </p:cNvSpPr>
            <p:nvPr/>
          </p:nvSpPr>
          <p:spPr bwMode="auto">
            <a:xfrm>
              <a:off x="4675" y="2480"/>
              <a:ext cx="96" cy="15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7" name="Line 22"/>
            <p:cNvSpPr>
              <a:spLocks noChangeShapeType="1"/>
            </p:cNvSpPr>
            <p:nvPr/>
          </p:nvSpPr>
          <p:spPr bwMode="auto">
            <a:xfrm>
              <a:off x="4675" y="25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8" name="Line 23"/>
            <p:cNvSpPr>
              <a:spLocks noChangeShapeType="1"/>
            </p:cNvSpPr>
            <p:nvPr/>
          </p:nvSpPr>
          <p:spPr bwMode="auto">
            <a:xfrm>
              <a:off x="4675" y="26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9" name="Line 24"/>
            <p:cNvSpPr>
              <a:spLocks noChangeShapeType="1"/>
            </p:cNvSpPr>
            <p:nvPr/>
          </p:nvSpPr>
          <p:spPr bwMode="auto">
            <a:xfrm>
              <a:off x="4675" y="27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0" name="Line 25"/>
            <p:cNvSpPr>
              <a:spLocks noChangeShapeType="1"/>
            </p:cNvSpPr>
            <p:nvPr/>
          </p:nvSpPr>
          <p:spPr bwMode="auto">
            <a:xfrm>
              <a:off x="4675" y="286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1" name="Line 26"/>
            <p:cNvSpPr>
              <a:spLocks noChangeShapeType="1"/>
            </p:cNvSpPr>
            <p:nvPr/>
          </p:nvSpPr>
          <p:spPr bwMode="auto">
            <a:xfrm>
              <a:off x="4675" y="29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2" name="Line 27"/>
            <p:cNvSpPr>
              <a:spLocks noChangeShapeType="1"/>
            </p:cNvSpPr>
            <p:nvPr/>
          </p:nvSpPr>
          <p:spPr bwMode="auto">
            <a:xfrm>
              <a:off x="4675" y="30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3" name="Line 28"/>
            <p:cNvSpPr>
              <a:spLocks noChangeShapeType="1"/>
            </p:cNvSpPr>
            <p:nvPr/>
          </p:nvSpPr>
          <p:spPr bwMode="auto">
            <a:xfrm>
              <a:off x="4675" y="315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4" name="Line 29"/>
            <p:cNvSpPr>
              <a:spLocks noChangeShapeType="1"/>
            </p:cNvSpPr>
            <p:nvPr/>
          </p:nvSpPr>
          <p:spPr bwMode="auto">
            <a:xfrm>
              <a:off x="4675" y="324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5" name="Line 30"/>
            <p:cNvSpPr>
              <a:spLocks noChangeShapeType="1"/>
            </p:cNvSpPr>
            <p:nvPr/>
          </p:nvSpPr>
          <p:spPr bwMode="auto">
            <a:xfrm>
              <a:off x="4675" y="334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6" name="Line 31"/>
            <p:cNvSpPr>
              <a:spLocks noChangeShapeType="1"/>
            </p:cNvSpPr>
            <p:nvPr/>
          </p:nvSpPr>
          <p:spPr bwMode="auto">
            <a:xfrm>
              <a:off x="4675" y="34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7" name="Line 32"/>
            <p:cNvSpPr>
              <a:spLocks noChangeShapeType="1"/>
            </p:cNvSpPr>
            <p:nvPr/>
          </p:nvSpPr>
          <p:spPr bwMode="auto">
            <a:xfrm>
              <a:off x="4675" y="353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8" name="Line 33"/>
            <p:cNvSpPr>
              <a:spLocks noChangeShapeType="1"/>
            </p:cNvSpPr>
            <p:nvPr/>
          </p:nvSpPr>
          <p:spPr bwMode="auto">
            <a:xfrm>
              <a:off x="4675" y="363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9" name="Line 34"/>
            <p:cNvSpPr>
              <a:spLocks noChangeShapeType="1"/>
            </p:cNvSpPr>
            <p:nvPr/>
          </p:nvSpPr>
          <p:spPr bwMode="auto">
            <a:xfrm>
              <a:off x="4675" y="37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0" name="Line 35"/>
            <p:cNvSpPr>
              <a:spLocks noChangeShapeType="1"/>
            </p:cNvSpPr>
            <p:nvPr/>
          </p:nvSpPr>
          <p:spPr bwMode="auto">
            <a:xfrm>
              <a:off x="4675" y="38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1" name="Line 36"/>
            <p:cNvSpPr>
              <a:spLocks noChangeShapeType="1"/>
            </p:cNvSpPr>
            <p:nvPr/>
          </p:nvSpPr>
          <p:spPr bwMode="auto">
            <a:xfrm>
              <a:off x="4675" y="392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5786" name="Group 37"/>
          <p:cNvGrpSpPr>
            <a:grpSpLocks/>
          </p:cNvGrpSpPr>
          <p:nvPr/>
        </p:nvGrpSpPr>
        <p:grpSpPr bwMode="auto">
          <a:xfrm>
            <a:off x="5940425" y="1557338"/>
            <a:ext cx="2438400" cy="1219200"/>
            <a:chOff x="2160" y="1584"/>
            <a:chExt cx="1536" cy="768"/>
          </a:xfrm>
        </p:grpSpPr>
        <p:sp>
          <p:nvSpPr>
            <p:cNvPr id="75795" name="Rectangle 38"/>
            <p:cNvSpPr>
              <a:spLocks noChangeArrowheads="1"/>
            </p:cNvSpPr>
            <p:nvPr/>
          </p:nvSpPr>
          <p:spPr bwMode="auto">
            <a:xfrm rot="-5400000">
              <a:off x="2544" y="1200"/>
              <a:ext cx="768" cy="1536"/>
            </a:xfrm>
            <a:prstGeom prst="rect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6" name="Line 39"/>
            <p:cNvSpPr>
              <a:spLocks noChangeShapeType="1"/>
            </p:cNvSpPr>
            <p:nvPr/>
          </p:nvSpPr>
          <p:spPr bwMode="auto">
            <a:xfrm>
              <a:off x="2160" y="168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7" name="Line 40"/>
            <p:cNvSpPr>
              <a:spLocks noChangeShapeType="1"/>
            </p:cNvSpPr>
            <p:nvPr/>
          </p:nvSpPr>
          <p:spPr bwMode="auto">
            <a:xfrm>
              <a:off x="2160" y="1776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8" name="Line 41"/>
            <p:cNvSpPr>
              <a:spLocks noChangeShapeType="1"/>
            </p:cNvSpPr>
            <p:nvPr/>
          </p:nvSpPr>
          <p:spPr bwMode="auto">
            <a:xfrm>
              <a:off x="2160" y="1872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9" name="Line 42"/>
            <p:cNvSpPr>
              <a:spLocks noChangeShapeType="1"/>
            </p:cNvSpPr>
            <p:nvPr/>
          </p:nvSpPr>
          <p:spPr bwMode="auto">
            <a:xfrm>
              <a:off x="2160" y="1968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0" name="Line 43"/>
            <p:cNvSpPr>
              <a:spLocks noChangeShapeType="1"/>
            </p:cNvSpPr>
            <p:nvPr/>
          </p:nvSpPr>
          <p:spPr bwMode="auto">
            <a:xfrm>
              <a:off x="2160" y="2064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1" name="Line 44"/>
            <p:cNvSpPr>
              <a:spLocks noChangeShapeType="1"/>
            </p:cNvSpPr>
            <p:nvPr/>
          </p:nvSpPr>
          <p:spPr bwMode="auto">
            <a:xfrm>
              <a:off x="2160" y="216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2" name="Line 45"/>
            <p:cNvSpPr>
              <a:spLocks noChangeShapeType="1"/>
            </p:cNvSpPr>
            <p:nvPr/>
          </p:nvSpPr>
          <p:spPr bwMode="auto">
            <a:xfrm>
              <a:off x="2160" y="2256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87" name="Rectangle 46"/>
          <p:cNvSpPr>
            <a:spLocks noChangeArrowheads="1"/>
          </p:cNvSpPr>
          <p:nvPr/>
        </p:nvSpPr>
        <p:spPr bwMode="auto">
          <a:xfrm>
            <a:off x="6372225" y="1520825"/>
            <a:ext cx="180975" cy="1295400"/>
          </a:xfrm>
          <a:prstGeom prst="rect">
            <a:avLst/>
          </a:prstGeom>
          <a:solidFill>
            <a:srgbClr val="FFFFFF">
              <a:alpha val="50195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88" name="Rectangle 47"/>
          <p:cNvSpPr>
            <a:spLocks noChangeArrowheads="1"/>
          </p:cNvSpPr>
          <p:nvPr/>
        </p:nvSpPr>
        <p:spPr bwMode="auto">
          <a:xfrm>
            <a:off x="6838950" y="1520825"/>
            <a:ext cx="180975" cy="1295400"/>
          </a:xfrm>
          <a:prstGeom prst="rect">
            <a:avLst/>
          </a:prstGeom>
          <a:solidFill>
            <a:srgbClr val="FFFFFF">
              <a:alpha val="50195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89" name="Rectangle 48"/>
          <p:cNvSpPr>
            <a:spLocks noChangeArrowheads="1"/>
          </p:cNvSpPr>
          <p:nvPr/>
        </p:nvSpPr>
        <p:spPr bwMode="auto">
          <a:xfrm>
            <a:off x="7740650" y="1520825"/>
            <a:ext cx="180975" cy="1295400"/>
          </a:xfrm>
          <a:prstGeom prst="rect">
            <a:avLst/>
          </a:prstGeom>
          <a:solidFill>
            <a:srgbClr val="FFFFFF">
              <a:alpha val="50195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3F9001-7998-504C-9496-982483A009CF}"/>
                  </a:ext>
                </a:extLst>
              </p:cNvPr>
              <p:cNvSpPr txBox="1"/>
              <p:nvPr/>
            </p:nvSpPr>
            <p:spPr>
              <a:xfrm>
                <a:off x="4925747" y="914400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3F9001-7998-504C-9496-982483A00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47" y="914400"/>
                <a:ext cx="472950" cy="523220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61F960-443D-2C44-A7FE-44A4CE6EDA7C}"/>
                  </a:ext>
                </a:extLst>
              </p:cNvPr>
              <p:cNvSpPr txBox="1"/>
              <p:nvPr/>
            </p:nvSpPr>
            <p:spPr>
              <a:xfrm>
                <a:off x="6987570" y="983403"/>
                <a:ext cx="587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61F960-443D-2C44-A7FE-44A4CE6ED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570" y="983403"/>
                <a:ext cx="5870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2F137D-678C-D847-B075-FC1CC763A05C}"/>
                  </a:ext>
                </a:extLst>
              </p:cNvPr>
              <p:cNvSpPr txBox="1"/>
              <p:nvPr/>
            </p:nvSpPr>
            <p:spPr>
              <a:xfrm>
                <a:off x="8328388" y="963218"/>
                <a:ext cx="587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2F137D-678C-D847-B075-FC1CC763A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88" y="963218"/>
                <a:ext cx="58701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001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How Can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7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268413"/>
                <a:ext cx="8763000" cy="5688012"/>
              </a:xfrm>
            </p:spPr>
            <p:txBody>
              <a:bodyPr/>
              <a:lstStyle/>
              <a:p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Φ</m:t>
                    </m:r>
                  </m:oMath>
                </a14:m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not full rank…</a:t>
                </a: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𝑁</m:t>
                    </m:r>
                  </m:oMath>
                </a14:m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… and so </a:t>
                </a: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loses information in general</a:t>
                </a:r>
              </a:p>
              <a:p>
                <a:pPr>
                  <a:buFontTx/>
                  <a:buNone/>
                </a:pPr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r>
                  <a:rPr lang="en-US" b="1" dirty="0">
                    <a:latin typeface="Verdana" charset="0"/>
                    <a:ea typeface="ＭＳ Ｐゴシック" charset="0"/>
                    <a:cs typeface="ＭＳ Ｐゴシック" charset="0"/>
                  </a:rPr>
                  <a:t>Design</a:t>
                </a: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Φ</m:t>
                    </m:r>
                  </m:oMath>
                </a14:m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  so that each of its </a:t>
                </a:r>
                <a:r>
                  <a:rPr lang="en-US" i="1" dirty="0">
                    <a:latin typeface="Verdana" charset="0"/>
                    <a:ea typeface="ＭＳ Ｐゴシック" charset="0"/>
                    <a:cs typeface="ＭＳ Ｐゴシック" charset="0"/>
                  </a:rPr>
                  <a:t>M</a:t>
                </a: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x2</a:t>
                </a:r>
                <a:r>
                  <a:rPr lang="en-US" i="1" dirty="0">
                    <a:latin typeface="Verdana" charset="0"/>
                    <a:ea typeface="ＭＳ Ｐゴシック" charset="0"/>
                    <a:cs typeface="ＭＳ Ｐゴシック" charset="0"/>
                  </a:rPr>
                  <a:t>K</a:t>
                </a: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lang="en-US" dirty="0" err="1">
                    <a:latin typeface="Verdana" charset="0"/>
                    <a:ea typeface="ＭＳ Ｐゴシック" charset="0"/>
                    <a:cs typeface="ＭＳ Ｐゴシック" charset="0"/>
                  </a:rPr>
                  <a:t>submatrices</a:t>
                </a: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 </a:t>
                </a: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are full rank (RIP)</a:t>
                </a:r>
              </a:p>
              <a:p>
                <a:endParaRPr lang="en-US" sz="2000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Random measurements provide RIP with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𝐾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757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268413"/>
                <a:ext cx="8763000" cy="5688012"/>
              </a:xfrm>
              <a:blipFill>
                <a:blip r:embed="rId4"/>
                <a:stretch>
                  <a:fillRect l="-1014" t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783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1952625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784" name="Group 8"/>
          <p:cNvGrpSpPr>
            <a:grpSpLocks/>
          </p:cNvGrpSpPr>
          <p:nvPr/>
        </p:nvGrpSpPr>
        <p:grpSpPr bwMode="auto">
          <a:xfrm>
            <a:off x="4979988" y="1554163"/>
            <a:ext cx="152400" cy="1155700"/>
            <a:chOff x="1791" y="2385"/>
            <a:chExt cx="96" cy="728"/>
          </a:xfrm>
        </p:grpSpPr>
        <p:sp>
          <p:nvSpPr>
            <p:cNvPr id="75822" name="Rectangle 9"/>
            <p:cNvSpPr>
              <a:spLocks noChangeArrowheads="1"/>
            </p:cNvSpPr>
            <p:nvPr/>
          </p:nvSpPr>
          <p:spPr bwMode="auto">
            <a:xfrm>
              <a:off x="1791" y="3022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3" name="Rectangle 10"/>
            <p:cNvSpPr>
              <a:spLocks noChangeArrowheads="1"/>
            </p:cNvSpPr>
            <p:nvPr/>
          </p:nvSpPr>
          <p:spPr bwMode="auto">
            <a:xfrm>
              <a:off x="1791" y="2931"/>
              <a:ext cx="96" cy="9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4" name="Rectangle 11"/>
            <p:cNvSpPr>
              <a:spLocks noChangeArrowheads="1"/>
            </p:cNvSpPr>
            <p:nvPr/>
          </p:nvSpPr>
          <p:spPr bwMode="auto">
            <a:xfrm>
              <a:off x="1791" y="2840"/>
              <a:ext cx="96" cy="91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5" name="Rectangle 12"/>
            <p:cNvSpPr>
              <a:spLocks noChangeArrowheads="1"/>
            </p:cNvSpPr>
            <p:nvPr/>
          </p:nvSpPr>
          <p:spPr bwMode="auto">
            <a:xfrm>
              <a:off x="1791" y="2749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6" name="Rectangle 13"/>
            <p:cNvSpPr>
              <a:spLocks noChangeArrowheads="1"/>
            </p:cNvSpPr>
            <p:nvPr/>
          </p:nvSpPr>
          <p:spPr bwMode="auto">
            <a:xfrm>
              <a:off x="1791" y="2658"/>
              <a:ext cx="96" cy="9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7" name="Rectangle 14"/>
            <p:cNvSpPr>
              <a:spLocks noChangeArrowheads="1"/>
            </p:cNvSpPr>
            <p:nvPr/>
          </p:nvSpPr>
          <p:spPr bwMode="auto">
            <a:xfrm>
              <a:off x="1791" y="2567"/>
              <a:ext cx="96" cy="9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8" name="Rectangle 15"/>
            <p:cNvSpPr>
              <a:spLocks noChangeArrowheads="1"/>
            </p:cNvSpPr>
            <p:nvPr/>
          </p:nvSpPr>
          <p:spPr bwMode="auto">
            <a:xfrm>
              <a:off x="1791" y="2476"/>
              <a:ext cx="96" cy="91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9" name="Rectangle 16"/>
            <p:cNvSpPr>
              <a:spLocks noChangeArrowheads="1"/>
            </p:cNvSpPr>
            <p:nvPr/>
          </p:nvSpPr>
          <p:spPr bwMode="auto">
            <a:xfrm>
              <a:off x="1791" y="2385"/>
              <a:ext cx="96" cy="91"/>
            </a:xfrm>
            <a:prstGeom prst="rect">
              <a:avLst/>
            </a:prstGeom>
            <a:solidFill>
              <a:srgbClr val="0066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5" name="Group 17"/>
          <p:cNvGrpSpPr>
            <a:grpSpLocks/>
          </p:cNvGrpSpPr>
          <p:nvPr/>
        </p:nvGrpSpPr>
        <p:grpSpPr bwMode="auto">
          <a:xfrm>
            <a:off x="8545513" y="1530350"/>
            <a:ext cx="155575" cy="2438400"/>
            <a:chOff x="4673" y="2480"/>
            <a:chExt cx="98" cy="1536"/>
          </a:xfrm>
        </p:grpSpPr>
        <p:sp>
          <p:nvSpPr>
            <p:cNvPr id="75803" name="Rectangle 18"/>
            <p:cNvSpPr>
              <a:spLocks noChangeArrowheads="1"/>
            </p:cNvSpPr>
            <p:nvPr/>
          </p:nvSpPr>
          <p:spPr bwMode="auto">
            <a:xfrm>
              <a:off x="4675" y="3056"/>
              <a:ext cx="96" cy="96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4" name="Rectangle 19"/>
            <p:cNvSpPr>
              <a:spLocks noChangeArrowheads="1"/>
            </p:cNvSpPr>
            <p:nvPr/>
          </p:nvSpPr>
          <p:spPr bwMode="auto">
            <a:xfrm>
              <a:off x="4673" y="3631"/>
              <a:ext cx="96" cy="96"/>
            </a:xfrm>
            <a:prstGeom prst="rect">
              <a:avLst/>
            </a:prstGeom>
            <a:solidFill>
              <a:srgbClr val="0000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5" name="Rectangle 20"/>
            <p:cNvSpPr>
              <a:spLocks noChangeArrowheads="1"/>
            </p:cNvSpPr>
            <p:nvPr/>
          </p:nvSpPr>
          <p:spPr bwMode="auto">
            <a:xfrm>
              <a:off x="4675" y="2768"/>
              <a:ext cx="96" cy="96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6" name="Rectangle 21"/>
            <p:cNvSpPr>
              <a:spLocks noChangeArrowheads="1"/>
            </p:cNvSpPr>
            <p:nvPr/>
          </p:nvSpPr>
          <p:spPr bwMode="auto">
            <a:xfrm>
              <a:off x="4675" y="2480"/>
              <a:ext cx="96" cy="15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7" name="Line 22"/>
            <p:cNvSpPr>
              <a:spLocks noChangeShapeType="1"/>
            </p:cNvSpPr>
            <p:nvPr/>
          </p:nvSpPr>
          <p:spPr bwMode="auto">
            <a:xfrm>
              <a:off x="4675" y="25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8" name="Line 23"/>
            <p:cNvSpPr>
              <a:spLocks noChangeShapeType="1"/>
            </p:cNvSpPr>
            <p:nvPr/>
          </p:nvSpPr>
          <p:spPr bwMode="auto">
            <a:xfrm>
              <a:off x="4675" y="26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9" name="Line 24"/>
            <p:cNvSpPr>
              <a:spLocks noChangeShapeType="1"/>
            </p:cNvSpPr>
            <p:nvPr/>
          </p:nvSpPr>
          <p:spPr bwMode="auto">
            <a:xfrm>
              <a:off x="4675" y="27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0" name="Line 25"/>
            <p:cNvSpPr>
              <a:spLocks noChangeShapeType="1"/>
            </p:cNvSpPr>
            <p:nvPr/>
          </p:nvSpPr>
          <p:spPr bwMode="auto">
            <a:xfrm>
              <a:off x="4675" y="286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1" name="Line 26"/>
            <p:cNvSpPr>
              <a:spLocks noChangeShapeType="1"/>
            </p:cNvSpPr>
            <p:nvPr/>
          </p:nvSpPr>
          <p:spPr bwMode="auto">
            <a:xfrm>
              <a:off x="4675" y="29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2" name="Line 27"/>
            <p:cNvSpPr>
              <a:spLocks noChangeShapeType="1"/>
            </p:cNvSpPr>
            <p:nvPr/>
          </p:nvSpPr>
          <p:spPr bwMode="auto">
            <a:xfrm>
              <a:off x="4675" y="30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3" name="Line 28"/>
            <p:cNvSpPr>
              <a:spLocks noChangeShapeType="1"/>
            </p:cNvSpPr>
            <p:nvPr/>
          </p:nvSpPr>
          <p:spPr bwMode="auto">
            <a:xfrm>
              <a:off x="4675" y="315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4" name="Line 29"/>
            <p:cNvSpPr>
              <a:spLocks noChangeShapeType="1"/>
            </p:cNvSpPr>
            <p:nvPr/>
          </p:nvSpPr>
          <p:spPr bwMode="auto">
            <a:xfrm>
              <a:off x="4675" y="324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5" name="Line 30"/>
            <p:cNvSpPr>
              <a:spLocks noChangeShapeType="1"/>
            </p:cNvSpPr>
            <p:nvPr/>
          </p:nvSpPr>
          <p:spPr bwMode="auto">
            <a:xfrm>
              <a:off x="4675" y="334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6" name="Line 31"/>
            <p:cNvSpPr>
              <a:spLocks noChangeShapeType="1"/>
            </p:cNvSpPr>
            <p:nvPr/>
          </p:nvSpPr>
          <p:spPr bwMode="auto">
            <a:xfrm>
              <a:off x="4675" y="34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7" name="Line 32"/>
            <p:cNvSpPr>
              <a:spLocks noChangeShapeType="1"/>
            </p:cNvSpPr>
            <p:nvPr/>
          </p:nvSpPr>
          <p:spPr bwMode="auto">
            <a:xfrm>
              <a:off x="4675" y="353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8" name="Line 33"/>
            <p:cNvSpPr>
              <a:spLocks noChangeShapeType="1"/>
            </p:cNvSpPr>
            <p:nvPr/>
          </p:nvSpPr>
          <p:spPr bwMode="auto">
            <a:xfrm>
              <a:off x="4675" y="363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9" name="Line 34"/>
            <p:cNvSpPr>
              <a:spLocks noChangeShapeType="1"/>
            </p:cNvSpPr>
            <p:nvPr/>
          </p:nvSpPr>
          <p:spPr bwMode="auto">
            <a:xfrm>
              <a:off x="4675" y="37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0" name="Line 35"/>
            <p:cNvSpPr>
              <a:spLocks noChangeShapeType="1"/>
            </p:cNvSpPr>
            <p:nvPr/>
          </p:nvSpPr>
          <p:spPr bwMode="auto">
            <a:xfrm>
              <a:off x="4675" y="38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1" name="Line 36"/>
            <p:cNvSpPr>
              <a:spLocks noChangeShapeType="1"/>
            </p:cNvSpPr>
            <p:nvPr/>
          </p:nvSpPr>
          <p:spPr bwMode="auto">
            <a:xfrm>
              <a:off x="4675" y="392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5786" name="Group 37"/>
          <p:cNvGrpSpPr>
            <a:grpSpLocks/>
          </p:cNvGrpSpPr>
          <p:nvPr/>
        </p:nvGrpSpPr>
        <p:grpSpPr bwMode="auto">
          <a:xfrm>
            <a:off x="5940425" y="1557338"/>
            <a:ext cx="2438400" cy="1219200"/>
            <a:chOff x="2160" y="1584"/>
            <a:chExt cx="1536" cy="768"/>
          </a:xfrm>
        </p:grpSpPr>
        <p:sp>
          <p:nvSpPr>
            <p:cNvPr id="75795" name="Rectangle 38"/>
            <p:cNvSpPr>
              <a:spLocks noChangeArrowheads="1"/>
            </p:cNvSpPr>
            <p:nvPr/>
          </p:nvSpPr>
          <p:spPr bwMode="auto">
            <a:xfrm rot="-5400000">
              <a:off x="2544" y="1200"/>
              <a:ext cx="768" cy="1536"/>
            </a:xfrm>
            <a:prstGeom prst="rect">
              <a:avLst/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6" name="Line 39"/>
            <p:cNvSpPr>
              <a:spLocks noChangeShapeType="1"/>
            </p:cNvSpPr>
            <p:nvPr/>
          </p:nvSpPr>
          <p:spPr bwMode="auto">
            <a:xfrm>
              <a:off x="2160" y="168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7" name="Line 40"/>
            <p:cNvSpPr>
              <a:spLocks noChangeShapeType="1"/>
            </p:cNvSpPr>
            <p:nvPr/>
          </p:nvSpPr>
          <p:spPr bwMode="auto">
            <a:xfrm>
              <a:off x="2160" y="1776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8" name="Line 41"/>
            <p:cNvSpPr>
              <a:spLocks noChangeShapeType="1"/>
            </p:cNvSpPr>
            <p:nvPr/>
          </p:nvSpPr>
          <p:spPr bwMode="auto">
            <a:xfrm>
              <a:off x="2160" y="1872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9" name="Line 42"/>
            <p:cNvSpPr>
              <a:spLocks noChangeShapeType="1"/>
            </p:cNvSpPr>
            <p:nvPr/>
          </p:nvSpPr>
          <p:spPr bwMode="auto">
            <a:xfrm>
              <a:off x="2160" y="1968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0" name="Line 43"/>
            <p:cNvSpPr>
              <a:spLocks noChangeShapeType="1"/>
            </p:cNvSpPr>
            <p:nvPr/>
          </p:nvSpPr>
          <p:spPr bwMode="auto">
            <a:xfrm>
              <a:off x="2160" y="2064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1" name="Line 44"/>
            <p:cNvSpPr>
              <a:spLocks noChangeShapeType="1"/>
            </p:cNvSpPr>
            <p:nvPr/>
          </p:nvSpPr>
          <p:spPr bwMode="auto">
            <a:xfrm>
              <a:off x="2160" y="2160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02" name="Line 45"/>
            <p:cNvSpPr>
              <a:spLocks noChangeShapeType="1"/>
            </p:cNvSpPr>
            <p:nvPr/>
          </p:nvSpPr>
          <p:spPr bwMode="auto">
            <a:xfrm>
              <a:off x="2160" y="2256"/>
              <a:ext cx="15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87" name="Rectangle 46"/>
          <p:cNvSpPr>
            <a:spLocks noChangeArrowheads="1"/>
          </p:cNvSpPr>
          <p:nvPr/>
        </p:nvSpPr>
        <p:spPr bwMode="auto">
          <a:xfrm>
            <a:off x="6372225" y="1520825"/>
            <a:ext cx="180975" cy="1295400"/>
          </a:xfrm>
          <a:prstGeom prst="rect">
            <a:avLst/>
          </a:prstGeom>
          <a:solidFill>
            <a:srgbClr val="FFFFFF">
              <a:alpha val="50195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88" name="Rectangle 47"/>
          <p:cNvSpPr>
            <a:spLocks noChangeArrowheads="1"/>
          </p:cNvSpPr>
          <p:nvPr/>
        </p:nvSpPr>
        <p:spPr bwMode="auto">
          <a:xfrm>
            <a:off x="6838950" y="1520825"/>
            <a:ext cx="180975" cy="1295400"/>
          </a:xfrm>
          <a:prstGeom prst="rect">
            <a:avLst/>
          </a:prstGeom>
          <a:solidFill>
            <a:srgbClr val="FFFFFF">
              <a:alpha val="50195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89" name="Rectangle 48"/>
          <p:cNvSpPr>
            <a:spLocks noChangeArrowheads="1"/>
          </p:cNvSpPr>
          <p:nvPr/>
        </p:nvSpPr>
        <p:spPr bwMode="auto">
          <a:xfrm>
            <a:off x="7740650" y="1520825"/>
            <a:ext cx="180975" cy="1295400"/>
          </a:xfrm>
          <a:prstGeom prst="rect">
            <a:avLst/>
          </a:prstGeom>
          <a:solidFill>
            <a:srgbClr val="FFFFFF">
              <a:alpha val="50195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B44DF70-0941-A047-8802-953CEA606BF0}"/>
                  </a:ext>
                </a:extLst>
              </p:cNvPr>
              <p:cNvSpPr txBox="1"/>
              <p:nvPr/>
            </p:nvSpPr>
            <p:spPr>
              <a:xfrm>
                <a:off x="4925747" y="94005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B44DF70-0941-A047-8802-953CEA606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47" y="940056"/>
                <a:ext cx="472950" cy="523220"/>
              </a:xfrm>
              <a:prstGeom prst="rect">
                <a:avLst/>
              </a:prstGeom>
              <a:blipFill>
                <a:blip r:embed="rId6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5A67EA3-053C-4343-8388-FB3F019FA4AF}"/>
                  </a:ext>
                </a:extLst>
              </p:cNvPr>
              <p:cNvSpPr txBox="1"/>
              <p:nvPr/>
            </p:nvSpPr>
            <p:spPr>
              <a:xfrm>
                <a:off x="6987570" y="1009059"/>
                <a:ext cx="587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5A67EA3-053C-4343-8388-FB3F019FA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570" y="1009059"/>
                <a:ext cx="5870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A435C26-BA92-0F4D-8027-C847B71109E7}"/>
                  </a:ext>
                </a:extLst>
              </p:cNvPr>
              <p:cNvSpPr txBox="1"/>
              <p:nvPr/>
            </p:nvSpPr>
            <p:spPr>
              <a:xfrm>
                <a:off x="8328388" y="988874"/>
                <a:ext cx="587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accent3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A435C26-BA92-0F4D-8027-C847B7110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388" y="988874"/>
                <a:ext cx="58701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44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4D4C-B76D-1B43-9060-68D8F19C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0FEE3-E0E7-984C-BA47-806061A0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1 --- An invertible mapping on the space of sparse signals!!!</a:t>
            </a:r>
          </a:p>
          <a:p>
            <a:endParaRPr lang="en-US" dirty="0"/>
          </a:p>
          <a:p>
            <a:r>
              <a:rPr lang="en-US" dirty="0"/>
              <a:t>Idea 2 --- Recovery of signals: use sparse priors!</a:t>
            </a:r>
          </a:p>
        </p:txBody>
      </p:sp>
    </p:spTree>
    <p:extLst>
      <p:ext uri="{BB962C8B-B14F-4D97-AF65-F5344CB8AC3E}">
        <p14:creationId xmlns:p14="http://schemas.microsoft.com/office/powerpoint/2010/main" val="3135372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D344693-40E4-D546-87EC-236225D85053}"/>
              </a:ext>
            </a:extLst>
          </p:cNvPr>
          <p:cNvSpPr/>
          <p:nvPr/>
        </p:nvSpPr>
        <p:spPr>
          <a:xfrm>
            <a:off x="4419600" y="928686"/>
            <a:ext cx="4724400" cy="592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018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589588"/>
            <a:ext cx="259238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AutoShape 3"/>
          <p:cNvSpPr>
            <a:spLocks noChangeArrowheads="1"/>
          </p:cNvSpPr>
          <p:nvPr/>
        </p:nvSpPr>
        <p:spPr bwMode="auto">
          <a:xfrm rot="-2501194">
            <a:off x="5237163" y="3457575"/>
            <a:ext cx="1795462" cy="2082800"/>
          </a:xfrm>
          <a:prstGeom prst="parallelogram">
            <a:avLst>
              <a:gd name="adj" fmla="val 44167"/>
            </a:avLst>
          </a:prstGeom>
          <a:solidFill>
            <a:srgbClr val="0066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CS Signal 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021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908050"/>
                <a:ext cx="8763000" cy="5688013"/>
              </a:xfrm>
            </p:spPr>
            <p:txBody>
              <a:bodyPr/>
              <a:lstStyle/>
              <a:p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Random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Φ</m:t>
                    </m:r>
                  </m:oMath>
                </a14:m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 </a:t>
                </a: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not full rank</a:t>
                </a:r>
              </a:p>
              <a:p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Recovery problem:</a:t>
                </a: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𝑥</m:t>
                    </m:r>
                  </m:oMath>
                </a14:m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𝑥</m:t>
                    </m:r>
                  </m:oMath>
                </a14:m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r>
                  <a:rPr lang="en-US" b="1" dirty="0">
                    <a:solidFill>
                      <a:srgbClr val="0000FF"/>
                    </a:solidFill>
                    <a:latin typeface="Verdana" charset="0"/>
                    <a:ea typeface="ＭＳ Ｐゴシック" charset="0"/>
                    <a:cs typeface="ＭＳ Ｐゴシック" charset="0"/>
                  </a:rPr>
                  <a:t>Null space</a:t>
                </a:r>
                <a:r>
                  <a:rPr lang="en-US" dirty="0">
                    <a:solidFill>
                      <a:srgbClr val="0000FF"/>
                    </a:solidFill>
                    <a:latin typeface="Verdana" charset="0"/>
                    <a:ea typeface="ＭＳ Ｐゴシック" charset="0"/>
                    <a:cs typeface="ＭＳ Ｐゴシック" charset="0"/>
                  </a:rPr>
                  <a:t>  </a:t>
                </a:r>
                <a:br>
                  <a:rPr lang="en-US" dirty="0">
                    <a:solidFill>
                      <a:srgbClr val="0000FF"/>
                    </a:solidFill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endParaRPr lang="en-US" dirty="0">
                  <a:solidFill>
                    <a:srgbClr val="0000FF"/>
                  </a:solidFill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Search in null space </a:t>
                </a:r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for the </a:t>
                </a:r>
                <a:r>
                  <a:rPr lang="ja-JP" alt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“</a:t>
                </a: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sparsest</a:t>
                </a:r>
                <a:r>
                  <a:rPr lang="ja-JP" alt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”</a:t>
                </a:r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𝑥</m:t>
                    </m:r>
                  </m:oMath>
                </a14:m>
                <a:b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</a:br>
                <a:endParaRPr lang="en-US" dirty="0">
                  <a:latin typeface="Verdana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86021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908050"/>
                <a:ext cx="8763000" cy="5688013"/>
              </a:xfrm>
              <a:blipFill>
                <a:blip r:embed="rId11"/>
                <a:stretch>
                  <a:fillRect l="-1014" t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022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88" y="1139825"/>
            <a:ext cx="2540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1089025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6024" name="Group 8"/>
          <p:cNvGrpSpPr>
            <a:grpSpLocks/>
          </p:cNvGrpSpPr>
          <p:nvPr/>
        </p:nvGrpSpPr>
        <p:grpSpPr bwMode="auto">
          <a:xfrm>
            <a:off x="4979988" y="1554163"/>
            <a:ext cx="152400" cy="1155700"/>
            <a:chOff x="1791" y="2385"/>
            <a:chExt cx="96" cy="728"/>
          </a:xfrm>
        </p:grpSpPr>
        <p:sp>
          <p:nvSpPr>
            <p:cNvPr id="86059" name="Rectangle 9"/>
            <p:cNvSpPr>
              <a:spLocks noChangeArrowheads="1"/>
            </p:cNvSpPr>
            <p:nvPr/>
          </p:nvSpPr>
          <p:spPr bwMode="auto">
            <a:xfrm>
              <a:off x="1791" y="3022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60" name="Rectangle 10"/>
            <p:cNvSpPr>
              <a:spLocks noChangeArrowheads="1"/>
            </p:cNvSpPr>
            <p:nvPr/>
          </p:nvSpPr>
          <p:spPr bwMode="auto">
            <a:xfrm>
              <a:off x="1791" y="2931"/>
              <a:ext cx="96" cy="9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61" name="Rectangle 11"/>
            <p:cNvSpPr>
              <a:spLocks noChangeArrowheads="1"/>
            </p:cNvSpPr>
            <p:nvPr/>
          </p:nvSpPr>
          <p:spPr bwMode="auto">
            <a:xfrm>
              <a:off x="1791" y="2840"/>
              <a:ext cx="96" cy="91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62" name="Rectangle 12"/>
            <p:cNvSpPr>
              <a:spLocks noChangeArrowheads="1"/>
            </p:cNvSpPr>
            <p:nvPr/>
          </p:nvSpPr>
          <p:spPr bwMode="auto">
            <a:xfrm>
              <a:off x="1791" y="2749"/>
              <a:ext cx="96" cy="91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63" name="Rectangle 13"/>
            <p:cNvSpPr>
              <a:spLocks noChangeArrowheads="1"/>
            </p:cNvSpPr>
            <p:nvPr/>
          </p:nvSpPr>
          <p:spPr bwMode="auto">
            <a:xfrm>
              <a:off x="1791" y="2658"/>
              <a:ext cx="96" cy="9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64" name="Rectangle 14"/>
            <p:cNvSpPr>
              <a:spLocks noChangeArrowheads="1"/>
            </p:cNvSpPr>
            <p:nvPr/>
          </p:nvSpPr>
          <p:spPr bwMode="auto">
            <a:xfrm>
              <a:off x="1791" y="2567"/>
              <a:ext cx="96" cy="9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65" name="Rectangle 15"/>
            <p:cNvSpPr>
              <a:spLocks noChangeArrowheads="1"/>
            </p:cNvSpPr>
            <p:nvPr/>
          </p:nvSpPr>
          <p:spPr bwMode="auto">
            <a:xfrm>
              <a:off x="1791" y="2476"/>
              <a:ext cx="96" cy="91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66" name="Rectangle 16"/>
            <p:cNvSpPr>
              <a:spLocks noChangeArrowheads="1"/>
            </p:cNvSpPr>
            <p:nvPr/>
          </p:nvSpPr>
          <p:spPr bwMode="auto">
            <a:xfrm>
              <a:off x="1791" y="2385"/>
              <a:ext cx="96" cy="91"/>
            </a:xfrm>
            <a:prstGeom prst="rect">
              <a:avLst/>
            </a:prstGeom>
            <a:solidFill>
              <a:srgbClr val="0066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6025" name="Group 17"/>
          <p:cNvGrpSpPr>
            <a:grpSpLocks/>
          </p:cNvGrpSpPr>
          <p:nvPr/>
        </p:nvGrpSpPr>
        <p:grpSpPr bwMode="auto">
          <a:xfrm>
            <a:off x="8545513" y="1495425"/>
            <a:ext cx="155575" cy="2438400"/>
            <a:chOff x="4673" y="2480"/>
            <a:chExt cx="98" cy="1536"/>
          </a:xfrm>
        </p:grpSpPr>
        <p:sp>
          <p:nvSpPr>
            <p:cNvPr id="86040" name="Rectangle 18"/>
            <p:cNvSpPr>
              <a:spLocks noChangeArrowheads="1"/>
            </p:cNvSpPr>
            <p:nvPr/>
          </p:nvSpPr>
          <p:spPr bwMode="auto">
            <a:xfrm>
              <a:off x="4675" y="3056"/>
              <a:ext cx="96" cy="96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41" name="Rectangle 19"/>
            <p:cNvSpPr>
              <a:spLocks noChangeArrowheads="1"/>
            </p:cNvSpPr>
            <p:nvPr/>
          </p:nvSpPr>
          <p:spPr bwMode="auto">
            <a:xfrm>
              <a:off x="4673" y="3631"/>
              <a:ext cx="96" cy="96"/>
            </a:xfrm>
            <a:prstGeom prst="rect">
              <a:avLst/>
            </a:prstGeom>
            <a:solidFill>
              <a:srgbClr val="0000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42" name="Rectangle 20"/>
            <p:cNvSpPr>
              <a:spLocks noChangeArrowheads="1"/>
            </p:cNvSpPr>
            <p:nvPr/>
          </p:nvSpPr>
          <p:spPr bwMode="auto">
            <a:xfrm>
              <a:off x="4675" y="2768"/>
              <a:ext cx="96" cy="96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43" name="Rectangle 21"/>
            <p:cNvSpPr>
              <a:spLocks noChangeArrowheads="1"/>
            </p:cNvSpPr>
            <p:nvPr/>
          </p:nvSpPr>
          <p:spPr bwMode="auto">
            <a:xfrm>
              <a:off x="4675" y="2480"/>
              <a:ext cx="96" cy="15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44" name="Line 22"/>
            <p:cNvSpPr>
              <a:spLocks noChangeShapeType="1"/>
            </p:cNvSpPr>
            <p:nvPr/>
          </p:nvSpPr>
          <p:spPr bwMode="auto">
            <a:xfrm>
              <a:off x="4675" y="25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45" name="Line 23"/>
            <p:cNvSpPr>
              <a:spLocks noChangeShapeType="1"/>
            </p:cNvSpPr>
            <p:nvPr/>
          </p:nvSpPr>
          <p:spPr bwMode="auto">
            <a:xfrm>
              <a:off x="4675" y="26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46" name="Line 24"/>
            <p:cNvSpPr>
              <a:spLocks noChangeShapeType="1"/>
            </p:cNvSpPr>
            <p:nvPr/>
          </p:nvSpPr>
          <p:spPr bwMode="auto">
            <a:xfrm>
              <a:off x="4675" y="27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47" name="Line 25"/>
            <p:cNvSpPr>
              <a:spLocks noChangeShapeType="1"/>
            </p:cNvSpPr>
            <p:nvPr/>
          </p:nvSpPr>
          <p:spPr bwMode="auto">
            <a:xfrm>
              <a:off x="4675" y="286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48" name="Line 26"/>
            <p:cNvSpPr>
              <a:spLocks noChangeShapeType="1"/>
            </p:cNvSpPr>
            <p:nvPr/>
          </p:nvSpPr>
          <p:spPr bwMode="auto">
            <a:xfrm>
              <a:off x="4675" y="29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49" name="Line 27"/>
            <p:cNvSpPr>
              <a:spLocks noChangeShapeType="1"/>
            </p:cNvSpPr>
            <p:nvPr/>
          </p:nvSpPr>
          <p:spPr bwMode="auto">
            <a:xfrm>
              <a:off x="4675" y="30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50" name="Line 28"/>
            <p:cNvSpPr>
              <a:spLocks noChangeShapeType="1"/>
            </p:cNvSpPr>
            <p:nvPr/>
          </p:nvSpPr>
          <p:spPr bwMode="auto">
            <a:xfrm>
              <a:off x="4675" y="315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51" name="Line 29"/>
            <p:cNvSpPr>
              <a:spLocks noChangeShapeType="1"/>
            </p:cNvSpPr>
            <p:nvPr/>
          </p:nvSpPr>
          <p:spPr bwMode="auto">
            <a:xfrm>
              <a:off x="4675" y="324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52" name="Line 30"/>
            <p:cNvSpPr>
              <a:spLocks noChangeShapeType="1"/>
            </p:cNvSpPr>
            <p:nvPr/>
          </p:nvSpPr>
          <p:spPr bwMode="auto">
            <a:xfrm>
              <a:off x="4675" y="334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53" name="Line 31"/>
            <p:cNvSpPr>
              <a:spLocks noChangeShapeType="1"/>
            </p:cNvSpPr>
            <p:nvPr/>
          </p:nvSpPr>
          <p:spPr bwMode="auto">
            <a:xfrm>
              <a:off x="4675" y="34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54" name="Line 32"/>
            <p:cNvSpPr>
              <a:spLocks noChangeShapeType="1"/>
            </p:cNvSpPr>
            <p:nvPr/>
          </p:nvSpPr>
          <p:spPr bwMode="auto">
            <a:xfrm>
              <a:off x="4675" y="353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55" name="Line 33"/>
            <p:cNvSpPr>
              <a:spLocks noChangeShapeType="1"/>
            </p:cNvSpPr>
            <p:nvPr/>
          </p:nvSpPr>
          <p:spPr bwMode="auto">
            <a:xfrm>
              <a:off x="4675" y="363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56" name="Line 34"/>
            <p:cNvSpPr>
              <a:spLocks noChangeShapeType="1"/>
            </p:cNvSpPr>
            <p:nvPr/>
          </p:nvSpPr>
          <p:spPr bwMode="auto">
            <a:xfrm>
              <a:off x="4675" y="37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57" name="Line 35"/>
            <p:cNvSpPr>
              <a:spLocks noChangeShapeType="1"/>
            </p:cNvSpPr>
            <p:nvPr/>
          </p:nvSpPr>
          <p:spPr bwMode="auto">
            <a:xfrm>
              <a:off x="4675" y="38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058" name="Line 36"/>
            <p:cNvSpPr>
              <a:spLocks noChangeShapeType="1"/>
            </p:cNvSpPr>
            <p:nvPr/>
          </p:nvSpPr>
          <p:spPr bwMode="auto">
            <a:xfrm>
              <a:off x="4675" y="392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6029" name="Line 40"/>
          <p:cNvSpPr>
            <a:spLocks noChangeShapeType="1"/>
          </p:cNvSpPr>
          <p:nvPr/>
        </p:nvSpPr>
        <p:spPr bwMode="auto">
          <a:xfrm flipV="1">
            <a:off x="5573713" y="4675188"/>
            <a:ext cx="17335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30" name="Line 41"/>
          <p:cNvSpPr>
            <a:spLocks noChangeShapeType="1"/>
          </p:cNvSpPr>
          <p:nvPr/>
        </p:nvSpPr>
        <p:spPr bwMode="auto">
          <a:xfrm flipV="1">
            <a:off x="5573713" y="3321050"/>
            <a:ext cx="3175" cy="1354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31" name="Line 42"/>
          <p:cNvSpPr>
            <a:spLocks noChangeShapeType="1"/>
          </p:cNvSpPr>
          <p:nvPr/>
        </p:nvSpPr>
        <p:spPr bwMode="auto">
          <a:xfrm flipH="1">
            <a:off x="4535488" y="4675188"/>
            <a:ext cx="1038225" cy="1022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32" name="Oval 43"/>
          <p:cNvSpPr>
            <a:spLocks noChangeArrowheads="1"/>
          </p:cNvSpPr>
          <p:nvPr/>
        </p:nvSpPr>
        <p:spPr bwMode="auto">
          <a:xfrm>
            <a:off x="6403975" y="4627563"/>
            <a:ext cx="93663" cy="968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6033" name="Picture 4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833938"/>
            <a:ext cx="261938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4" name="Picture 4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8" y="1089025"/>
            <a:ext cx="35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5" name="Picture 46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1952625"/>
            <a:ext cx="381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6" name="Picture 47" descr="phi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39" r="8690" b="5594"/>
          <a:stretch>
            <a:fillRect/>
          </a:stretch>
        </p:blipFill>
        <p:spPr bwMode="auto">
          <a:xfrm>
            <a:off x="5988050" y="1470025"/>
            <a:ext cx="24479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7" name="Picture 4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3321050"/>
            <a:ext cx="565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39" name="Text Box 50"/>
          <p:cNvSpPr txBox="1">
            <a:spLocks noChangeArrowheads="1"/>
          </p:cNvSpPr>
          <p:nvPr/>
        </p:nvSpPr>
        <p:spPr bwMode="auto">
          <a:xfrm>
            <a:off x="6011863" y="5984875"/>
            <a:ext cx="31347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2000" i="1" dirty="0">
                <a:solidFill>
                  <a:srgbClr val="0000FF"/>
                </a:solidFill>
              </a:rPr>
              <a:t>(N-M)-dim </a:t>
            </a:r>
            <a:r>
              <a:rPr lang="en-US" sz="2000" i="1" dirty="0" err="1">
                <a:solidFill>
                  <a:srgbClr val="0000FF"/>
                </a:solidFill>
              </a:rPr>
              <a:t>hyperplane</a:t>
            </a:r>
            <a:br>
              <a:rPr lang="en-US" sz="2000" i="1" dirty="0">
                <a:solidFill>
                  <a:srgbClr val="0000FF"/>
                </a:solidFill>
              </a:rPr>
            </a:br>
            <a:r>
              <a:rPr lang="en-US" sz="2000" i="1" dirty="0">
                <a:solidFill>
                  <a:srgbClr val="0000FF"/>
                </a:solidFill>
              </a:rPr>
              <a:t>at </a:t>
            </a:r>
            <a:r>
              <a:rPr lang="en-US" sz="2000" b="1" i="1" dirty="0">
                <a:solidFill>
                  <a:srgbClr val="0000FF"/>
                </a:solidFill>
              </a:rPr>
              <a:t>random angle</a:t>
            </a:r>
          </a:p>
        </p:txBody>
      </p:sp>
    </p:spTree>
    <p:extLst>
      <p:ext uri="{BB962C8B-B14F-4D97-AF65-F5344CB8AC3E}">
        <p14:creationId xmlns:p14="http://schemas.microsoft.com/office/powerpoint/2010/main" val="1012549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85980DC-1A4A-F544-8E65-94EA015B43F1}"/>
              </a:ext>
            </a:extLst>
          </p:cNvPr>
          <p:cNvSpPr/>
          <p:nvPr/>
        </p:nvSpPr>
        <p:spPr>
          <a:xfrm>
            <a:off x="0" y="928686"/>
            <a:ext cx="9144000" cy="592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791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Recovery:			given</a:t>
            </a:r>
            <a:b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</a:br>
            <a:r>
              <a:rPr lang="en-US" sz="18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(ill-posed inverse problem)</a:t>
            </a:r>
            <a: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		find           (sparse)</a:t>
            </a:r>
          </a:p>
          <a:p>
            <a:endParaRPr lang="en-US" sz="1800" dirty="0">
              <a:solidFill>
                <a:schemeClr val="tx1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Optimization:</a:t>
            </a:r>
          </a:p>
          <a:p>
            <a:endParaRPr lang="en-US" sz="2400" dirty="0">
              <a:solidFill>
                <a:schemeClr val="tx1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r>
              <a:rPr lang="en-US" sz="2400" b="1" dirty="0" err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Convexify</a:t>
            </a:r>
            <a: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 the      optimization</a:t>
            </a:r>
          </a:p>
          <a:p>
            <a:endParaRPr lang="en-US" sz="2400" dirty="0">
              <a:solidFill>
                <a:schemeClr val="tx1"/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07" name="Rectangle 3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1300163" y="-152400"/>
                <a:ext cx="77724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 </m:t>
                    </m:r>
                  </m:oMath>
                </a14:m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Signal Recovery</a:t>
                </a:r>
              </a:p>
            </p:txBody>
          </p:sp>
        </mc:Choice>
        <mc:Fallback xmlns="">
          <p:sp>
            <p:nvSpPr>
              <p:cNvPr id="983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1300163" y="-152400"/>
                <a:ext cx="7772400" cy="1143000"/>
              </a:xfrm>
              <a:blipFill>
                <a:blip r:embed="rId7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30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1524000"/>
            <a:ext cx="2540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66800"/>
            <a:ext cx="144780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1" name="Picture 2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2205038"/>
            <a:ext cx="29098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2" name="Picture 2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048000"/>
            <a:ext cx="396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3" name="Picture 10" descr="jro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0" r="35088" b="42105"/>
          <a:stretch>
            <a:fillRect/>
          </a:stretch>
        </p:blipFill>
        <p:spPr bwMode="auto">
          <a:xfrm>
            <a:off x="3024188" y="4546600"/>
            <a:ext cx="809625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4" name="Picture 11" descr="cande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9" r="25314" b="20734"/>
          <a:stretch>
            <a:fillRect/>
          </a:stretch>
        </p:blipFill>
        <p:spPr bwMode="auto">
          <a:xfrm>
            <a:off x="1943100" y="4522788"/>
            <a:ext cx="788988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5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4" t="8134" r="46773" b="22855"/>
          <a:stretch>
            <a:fillRect/>
          </a:stretch>
        </p:blipFill>
        <p:spPr bwMode="auto">
          <a:xfrm>
            <a:off x="4079875" y="4522788"/>
            <a:ext cx="887413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6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4545013"/>
            <a:ext cx="860425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7" name="Text Box 28"/>
          <p:cNvSpPr txBox="1">
            <a:spLocks noChangeArrowheads="1"/>
          </p:cNvSpPr>
          <p:nvPr/>
        </p:nvSpPr>
        <p:spPr bwMode="auto">
          <a:xfrm>
            <a:off x="1816100" y="5900738"/>
            <a:ext cx="304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1800"/>
              <a:t>Candes   Romberg    Tao</a:t>
            </a:r>
          </a:p>
        </p:txBody>
      </p:sp>
      <p:sp>
        <p:nvSpPr>
          <p:cNvPr id="98318" name="Text Box 29"/>
          <p:cNvSpPr txBox="1">
            <a:spLocks noChangeArrowheads="1"/>
          </p:cNvSpPr>
          <p:nvPr/>
        </p:nvSpPr>
        <p:spPr bwMode="auto">
          <a:xfrm>
            <a:off x="6156325" y="5913438"/>
            <a:ext cx="1074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1800"/>
              <a:t>Donoho</a:t>
            </a:r>
          </a:p>
        </p:txBody>
      </p:sp>
      <p:sp>
        <p:nvSpPr>
          <p:cNvPr id="98319" name="Line 30"/>
          <p:cNvSpPr>
            <a:spLocks noChangeShapeType="1"/>
          </p:cNvSpPr>
          <p:nvPr/>
        </p:nvSpPr>
        <p:spPr bwMode="auto">
          <a:xfrm flipH="1" flipV="1">
            <a:off x="7848600" y="2565400"/>
            <a:ext cx="396875" cy="2159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09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071D4AA-1A4E-D944-8558-2BC1D7802B07}"/>
              </a:ext>
            </a:extLst>
          </p:cNvPr>
          <p:cNvSpPr/>
          <p:nvPr/>
        </p:nvSpPr>
        <p:spPr>
          <a:xfrm>
            <a:off x="0" y="928686"/>
            <a:ext cx="9144000" cy="592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354" name="Group 40"/>
          <p:cNvGrpSpPr>
            <a:grpSpLocks/>
          </p:cNvGrpSpPr>
          <p:nvPr/>
        </p:nvGrpSpPr>
        <p:grpSpPr bwMode="auto">
          <a:xfrm>
            <a:off x="5689600" y="4833938"/>
            <a:ext cx="1619250" cy="1511300"/>
            <a:chOff x="1633" y="2687"/>
            <a:chExt cx="1164" cy="1202"/>
          </a:xfrm>
        </p:grpSpPr>
        <p:sp>
          <p:nvSpPr>
            <p:cNvPr id="100369" name="AutoShape 5"/>
            <p:cNvSpPr>
              <a:spLocks noChangeArrowheads="1"/>
            </p:cNvSpPr>
            <p:nvPr/>
          </p:nvSpPr>
          <p:spPr bwMode="auto">
            <a:xfrm>
              <a:off x="1633" y="2687"/>
              <a:ext cx="1164" cy="1201"/>
            </a:xfrm>
            <a:prstGeom prst="diamond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70" name="Line 6"/>
            <p:cNvSpPr>
              <a:spLocks noChangeShapeType="1"/>
            </p:cNvSpPr>
            <p:nvPr/>
          </p:nvSpPr>
          <p:spPr bwMode="auto">
            <a:xfrm flipH="1">
              <a:off x="1633" y="2688"/>
              <a:ext cx="583" cy="6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71" name="Line 7"/>
            <p:cNvSpPr>
              <a:spLocks noChangeShapeType="1"/>
            </p:cNvSpPr>
            <p:nvPr/>
          </p:nvSpPr>
          <p:spPr bwMode="auto">
            <a:xfrm>
              <a:off x="1633" y="3289"/>
              <a:ext cx="583" cy="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72" name="Line 8"/>
            <p:cNvSpPr>
              <a:spLocks noChangeShapeType="1"/>
            </p:cNvSpPr>
            <p:nvPr/>
          </p:nvSpPr>
          <p:spPr bwMode="auto">
            <a:xfrm flipH="1">
              <a:off x="2216" y="3288"/>
              <a:ext cx="581" cy="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73" name="Line 9"/>
            <p:cNvSpPr>
              <a:spLocks noChangeShapeType="1"/>
            </p:cNvSpPr>
            <p:nvPr/>
          </p:nvSpPr>
          <p:spPr bwMode="auto">
            <a:xfrm>
              <a:off x="2216" y="2687"/>
              <a:ext cx="581" cy="6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74" name="Line 10"/>
            <p:cNvSpPr>
              <a:spLocks noChangeShapeType="1"/>
            </p:cNvSpPr>
            <p:nvPr/>
          </p:nvSpPr>
          <p:spPr bwMode="auto">
            <a:xfrm flipH="1">
              <a:off x="2022" y="2688"/>
              <a:ext cx="194" cy="8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75" name="Line 11"/>
            <p:cNvSpPr>
              <a:spLocks noChangeShapeType="1"/>
            </p:cNvSpPr>
            <p:nvPr/>
          </p:nvSpPr>
          <p:spPr bwMode="auto">
            <a:xfrm flipH="1" flipV="1">
              <a:off x="1633" y="3289"/>
              <a:ext cx="389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76" name="Line 12"/>
            <p:cNvSpPr>
              <a:spLocks noChangeShapeType="1"/>
            </p:cNvSpPr>
            <p:nvPr/>
          </p:nvSpPr>
          <p:spPr bwMode="auto">
            <a:xfrm flipV="1">
              <a:off x="2022" y="3288"/>
              <a:ext cx="775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77" name="Line 13"/>
            <p:cNvSpPr>
              <a:spLocks noChangeShapeType="1"/>
            </p:cNvSpPr>
            <p:nvPr/>
          </p:nvSpPr>
          <p:spPr bwMode="auto">
            <a:xfrm>
              <a:off x="2022" y="3489"/>
              <a:ext cx="194" cy="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035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791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Recovery:			given</a:t>
            </a:r>
            <a:b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</a:br>
            <a:r>
              <a:rPr lang="en-US" sz="18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(ill-posed inverse problem)</a:t>
            </a:r>
            <a: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		find           (sparse)</a:t>
            </a:r>
          </a:p>
          <a:p>
            <a:endParaRPr lang="en-US" sz="1800" dirty="0">
              <a:solidFill>
                <a:schemeClr val="tx1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Optimization:</a:t>
            </a:r>
          </a:p>
          <a:p>
            <a:endParaRPr lang="en-US" sz="2400" dirty="0">
              <a:solidFill>
                <a:schemeClr val="tx1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r>
              <a:rPr lang="en-US" sz="2400" b="1" dirty="0" err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Convexify</a:t>
            </a:r>
            <a: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 the      optimization</a:t>
            </a:r>
          </a:p>
          <a:p>
            <a:endParaRPr lang="en-US" sz="2400" b="1" dirty="0">
              <a:solidFill>
                <a:schemeClr val="tx1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Polynomial time</a:t>
            </a:r>
            <a: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alg</a:t>
            </a:r>
            <a:b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rPr>
              <a:t>(linear programming)</a:t>
            </a:r>
          </a:p>
          <a:p>
            <a:endParaRPr lang="en-US" sz="2400" dirty="0">
              <a:solidFill>
                <a:schemeClr val="tx1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solidFill>
                <a:schemeClr val="tx1"/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356" name="Rectangle 3"/>
              <p:cNvSpPr>
                <a:spLocks noGrp="1" noChangeArrowheads="1"/>
              </p:cNvSpPr>
              <p:nvPr>
                <p:ph type="title" idx="4294967295"/>
              </p:nvPr>
            </p:nvSpPr>
            <p:spPr>
              <a:xfrm>
                <a:off x="1300163" y="-152400"/>
                <a:ext cx="7772400" cy="1143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Verdana" charset="0"/>
                    <a:ea typeface="ＭＳ Ｐゴシック" charset="0"/>
                    <a:cs typeface="ＭＳ Ｐゴシック" charset="0"/>
                  </a:rPr>
                  <a:t>Signal Recovery</a:t>
                </a:r>
              </a:p>
            </p:txBody>
          </p:sp>
        </mc:Choice>
        <mc:Fallback xmlns="">
          <p:sp>
            <p:nvSpPr>
              <p:cNvPr id="10035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1300163" y="-152400"/>
                <a:ext cx="7772400" cy="1143000"/>
              </a:xfrm>
              <a:blipFill>
                <a:blip r:embed="rId9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35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1524000"/>
            <a:ext cx="2540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066800"/>
            <a:ext cx="144780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0" name="Picture 7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2205038"/>
            <a:ext cx="29098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61" name="Line 12"/>
          <p:cNvSpPr>
            <a:spLocks noChangeShapeType="1"/>
          </p:cNvSpPr>
          <p:nvPr/>
        </p:nvSpPr>
        <p:spPr bwMode="auto">
          <a:xfrm flipV="1">
            <a:off x="6513513" y="5575300"/>
            <a:ext cx="17335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2" name="Line 13"/>
          <p:cNvSpPr>
            <a:spLocks noChangeShapeType="1"/>
          </p:cNvSpPr>
          <p:nvPr/>
        </p:nvSpPr>
        <p:spPr bwMode="auto">
          <a:xfrm flipV="1">
            <a:off x="6513513" y="4221163"/>
            <a:ext cx="3175" cy="1354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3" name="Line 14"/>
          <p:cNvSpPr>
            <a:spLocks noChangeShapeType="1"/>
          </p:cNvSpPr>
          <p:nvPr/>
        </p:nvSpPr>
        <p:spPr bwMode="auto">
          <a:xfrm flipH="1">
            <a:off x="5475288" y="5575300"/>
            <a:ext cx="1038225" cy="1022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64" name="AutoShape 17"/>
          <p:cNvSpPr>
            <a:spLocks noChangeArrowheads="1"/>
          </p:cNvSpPr>
          <p:nvPr/>
        </p:nvSpPr>
        <p:spPr bwMode="auto">
          <a:xfrm rot="-2501194">
            <a:off x="6176963" y="4357688"/>
            <a:ext cx="1795462" cy="2082800"/>
          </a:xfrm>
          <a:prstGeom prst="parallelogram">
            <a:avLst>
              <a:gd name="adj" fmla="val 44167"/>
            </a:avLst>
          </a:prstGeom>
          <a:solidFill>
            <a:srgbClr val="0066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365" name="Oval 19"/>
          <p:cNvSpPr>
            <a:spLocks noChangeArrowheads="1"/>
          </p:cNvSpPr>
          <p:nvPr/>
        </p:nvSpPr>
        <p:spPr bwMode="auto">
          <a:xfrm>
            <a:off x="7280275" y="5527675"/>
            <a:ext cx="93663" cy="968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0366" name="Picture 2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5734050"/>
            <a:ext cx="261938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7" name="Picture 4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4114800"/>
            <a:ext cx="504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8" name="Picture 41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048000"/>
            <a:ext cx="396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99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14300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Compressive Sensing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34" y="3664829"/>
            <a:ext cx="279400" cy="3175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76" y="3581400"/>
            <a:ext cx="2225124" cy="419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1524000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Verdana"/>
                <a:cs typeface="Verdana"/>
              </a:rPr>
              <a:t>Let.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7200" y="3134380"/>
            <a:ext cx="807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Verdana"/>
              <a:cs typeface="Verdana"/>
            </a:endParaRPr>
          </a:p>
          <a:p>
            <a:r>
              <a:rPr lang="en-US" sz="2800" dirty="0">
                <a:latin typeface="Verdana"/>
                <a:cs typeface="Verdana"/>
              </a:rPr>
              <a:t>If     satisfies RIP with                   ,</a:t>
            </a:r>
          </a:p>
          <a:p>
            <a:endParaRPr lang="en-US" sz="2800" dirty="0">
              <a:latin typeface="Verdana"/>
              <a:cs typeface="Verdana"/>
            </a:endParaRPr>
          </a:p>
          <a:p>
            <a:r>
              <a:rPr lang="en-US" sz="2800" dirty="0">
                <a:latin typeface="Verdana"/>
                <a:cs typeface="Verdana"/>
              </a:rPr>
              <a:t>Then 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74800"/>
            <a:ext cx="2400300" cy="4064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1" y="2543073"/>
            <a:ext cx="8140700" cy="635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5037738"/>
            <a:ext cx="8597900" cy="57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7972" y="6298392"/>
            <a:ext cx="394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Verdana"/>
                <a:cs typeface="Verdana"/>
              </a:rPr>
              <a:t>Best K-sparse approximation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81800" y="5638800"/>
            <a:ext cx="152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980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76200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modern sensors are linear systems!!!</a:t>
            </a:r>
          </a:p>
        </p:txBody>
      </p:sp>
    </p:spTree>
    <p:extLst>
      <p:ext uri="{BB962C8B-B14F-4D97-AF65-F5344CB8AC3E}">
        <p14:creationId xmlns:p14="http://schemas.microsoft.com/office/powerpoint/2010/main" val="1720683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Sampling</a:t>
            </a:r>
            <a:endParaRPr lang="en-US" sz="31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38657" y="3050584"/>
            <a:ext cx="3319272" cy="1439192"/>
            <a:chOff x="243870" y="1219200"/>
            <a:chExt cx="3319272" cy="1439192"/>
          </a:xfrm>
        </p:grpSpPr>
        <p:sp>
          <p:nvSpPr>
            <p:cNvPr id="6" name="Freeform 5"/>
            <p:cNvSpPr/>
            <p:nvPr/>
          </p:nvSpPr>
          <p:spPr>
            <a:xfrm>
              <a:off x="381000" y="1219200"/>
              <a:ext cx="3024094" cy="1439192"/>
            </a:xfrm>
            <a:custGeom>
              <a:avLst/>
              <a:gdLst>
                <a:gd name="connsiteX0" fmla="*/ 0 w 2749176"/>
                <a:gd name="connsiteY0" fmla="*/ 459058 h 2804577"/>
                <a:gd name="connsiteX1" fmla="*/ 328706 w 2749176"/>
                <a:gd name="connsiteY1" fmla="*/ 10823 h 2804577"/>
                <a:gd name="connsiteX2" fmla="*/ 717176 w 2749176"/>
                <a:gd name="connsiteY2" fmla="*/ 862470 h 2804577"/>
                <a:gd name="connsiteX3" fmla="*/ 1165412 w 2749176"/>
                <a:gd name="connsiteY3" fmla="*/ 354470 h 2804577"/>
                <a:gd name="connsiteX4" fmla="*/ 1210235 w 2749176"/>
                <a:gd name="connsiteY4" fmla="*/ 2670352 h 2804577"/>
                <a:gd name="connsiteX5" fmla="*/ 1643529 w 2749176"/>
                <a:gd name="connsiteY5" fmla="*/ 2207176 h 2804577"/>
                <a:gd name="connsiteX6" fmla="*/ 1882588 w 2749176"/>
                <a:gd name="connsiteY6" fmla="*/ 2774941 h 2804577"/>
                <a:gd name="connsiteX7" fmla="*/ 2106706 w 2749176"/>
                <a:gd name="connsiteY7" fmla="*/ 1101529 h 2804577"/>
                <a:gd name="connsiteX8" fmla="*/ 2749176 w 2749176"/>
                <a:gd name="connsiteY8" fmla="*/ 1146352 h 280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9176" h="2804577">
                  <a:moveTo>
                    <a:pt x="0" y="459058"/>
                  </a:moveTo>
                  <a:cubicBezTo>
                    <a:pt x="104588" y="201323"/>
                    <a:pt x="209177" y="-56412"/>
                    <a:pt x="328706" y="10823"/>
                  </a:cubicBezTo>
                  <a:cubicBezTo>
                    <a:pt x="448235" y="78058"/>
                    <a:pt x="577725" y="805196"/>
                    <a:pt x="717176" y="862470"/>
                  </a:cubicBezTo>
                  <a:cubicBezTo>
                    <a:pt x="856627" y="919744"/>
                    <a:pt x="1083236" y="53156"/>
                    <a:pt x="1165412" y="354470"/>
                  </a:cubicBezTo>
                  <a:cubicBezTo>
                    <a:pt x="1247588" y="655784"/>
                    <a:pt x="1130549" y="2361568"/>
                    <a:pt x="1210235" y="2670352"/>
                  </a:cubicBezTo>
                  <a:cubicBezTo>
                    <a:pt x="1289921" y="2979136"/>
                    <a:pt x="1531470" y="2189745"/>
                    <a:pt x="1643529" y="2207176"/>
                  </a:cubicBezTo>
                  <a:cubicBezTo>
                    <a:pt x="1755588" y="2224607"/>
                    <a:pt x="1805392" y="2959215"/>
                    <a:pt x="1882588" y="2774941"/>
                  </a:cubicBezTo>
                  <a:cubicBezTo>
                    <a:pt x="1959784" y="2590667"/>
                    <a:pt x="1962275" y="1372961"/>
                    <a:pt x="2106706" y="1101529"/>
                  </a:cubicBezTo>
                  <a:cubicBezTo>
                    <a:pt x="2251137" y="830098"/>
                    <a:pt x="2564902" y="1128921"/>
                    <a:pt x="2749176" y="1146352"/>
                  </a:cubicBezTo>
                </a:path>
              </a:pathLst>
            </a:custGeom>
            <a:ln w="3175" cmpd="sng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43870" y="2083284"/>
              <a:ext cx="3319272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5809787" y="3124200"/>
            <a:ext cx="3319272" cy="1439192"/>
            <a:chOff x="5715000" y="1292816"/>
            <a:chExt cx="3319272" cy="1439192"/>
          </a:xfrm>
        </p:grpSpPr>
        <p:sp>
          <p:nvSpPr>
            <p:cNvPr id="9" name="Freeform 8"/>
            <p:cNvSpPr/>
            <p:nvPr/>
          </p:nvSpPr>
          <p:spPr>
            <a:xfrm>
              <a:off x="5852130" y="1292816"/>
              <a:ext cx="3024094" cy="1439192"/>
            </a:xfrm>
            <a:custGeom>
              <a:avLst/>
              <a:gdLst>
                <a:gd name="connsiteX0" fmla="*/ 0 w 2749176"/>
                <a:gd name="connsiteY0" fmla="*/ 459058 h 2804577"/>
                <a:gd name="connsiteX1" fmla="*/ 328706 w 2749176"/>
                <a:gd name="connsiteY1" fmla="*/ 10823 h 2804577"/>
                <a:gd name="connsiteX2" fmla="*/ 717176 w 2749176"/>
                <a:gd name="connsiteY2" fmla="*/ 862470 h 2804577"/>
                <a:gd name="connsiteX3" fmla="*/ 1165412 w 2749176"/>
                <a:gd name="connsiteY3" fmla="*/ 354470 h 2804577"/>
                <a:gd name="connsiteX4" fmla="*/ 1210235 w 2749176"/>
                <a:gd name="connsiteY4" fmla="*/ 2670352 h 2804577"/>
                <a:gd name="connsiteX5" fmla="*/ 1643529 w 2749176"/>
                <a:gd name="connsiteY5" fmla="*/ 2207176 h 2804577"/>
                <a:gd name="connsiteX6" fmla="*/ 1882588 w 2749176"/>
                <a:gd name="connsiteY6" fmla="*/ 2774941 h 2804577"/>
                <a:gd name="connsiteX7" fmla="*/ 2106706 w 2749176"/>
                <a:gd name="connsiteY7" fmla="*/ 1101529 h 2804577"/>
                <a:gd name="connsiteX8" fmla="*/ 2749176 w 2749176"/>
                <a:gd name="connsiteY8" fmla="*/ 1146352 h 280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9176" h="2804577">
                  <a:moveTo>
                    <a:pt x="0" y="459058"/>
                  </a:moveTo>
                  <a:cubicBezTo>
                    <a:pt x="104588" y="201323"/>
                    <a:pt x="209177" y="-56412"/>
                    <a:pt x="328706" y="10823"/>
                  </a:cubicBezTo>
                  <a:cubicBezTo>
                    <a:pt x="448235" y="78058"/>
                    <a:pt x="577725" y="805196"/>
                    <a:pt x="717176" y="862470"/>
                  </a:cubicBezTo>
                  <a:cubicBezTo>
                    <a:pt x="856627" y="919744"/>
                    <a:pt x="1083236" y="53156"/>
                    <a:pt x="1165412" y="354470"/>
                  </a:cubicBezTo>
                  <a:cubicBezTo>
                    <a:pt x="1247588" y="655784"/>
                    <a:pt x="1130549" y="2361568"/>
                    <a:pt x="1210235" y="2670352"/>
                  </a:cubicBezTo>
                  <a:cubicBezTo>
                    <a:pt x="1289921" y="2979136"/>
                    <a:pt x="1531470" y="2189745"/>
                    <a:pt x="1643529" y="2207176"/>
                  </a:cubicBezTo>
                  <a:cubicBezTo>
                    <a:pt x="1755588" y="2224607"/>
                    <a:pt x="1805392" y="2959215"/>
                    <a:pt x="1882588" y="2774941"/>
                  </a:cubicBezTo>
                  <a:cubicBezTo>
                    <a:pt x="1959784" y="2590667"/>
                    <a:pt x="1962275" y="1372961"/>
                    <a:pt x="2106706" y="1101529"/>
                  </a:cubicBezTo>
                  <a:cubicBezTo>
                    <a:pt x="2251137" y="830098"/>
                    <a:pt x="2564902" y="1128921"/>
                    <a:pt x="2749176" y="1146352"/>
                  </a:cubicBezTo>
                </a:path>
              </a:pathLst>
            </a:custGeom>
            <a:ln w="3175" cmpd="sng">
              <a:prstDash val="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715000" y="2156900"/>
              <a:ext cx="3319272" cy="0"/>
            </a:xfrm>
            <a:prstGeom prst="line">
              <a:avLst/>
            </a:prstGeom>
            <a:ln w="3175" cmpd="sng">
              <a:solidFill>
                <a:schemeClr val="bg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905927" y="133954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1" idx="4"/>
            </p:cNvCxnSpPr>
            <p:nvPr/>
          </p:nvCxnSpPr>
          <p:spPr>
            <a:xfrm>
              <a:off x="5975199" y="1465495"/>
              <a:ext cx="0" cy="691405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356706" y="145069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6429930" y="1589870"/>
              <a:ext cx="0" cy="56703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6807485" y="153319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4"/>
            </p:cNvCxnSpPr>
            <p:nvPr/>
          </p:nvCxnSpPr>
          <p:spPr>
            <a:xfrm>
              <a:off x="6876757" y="1659145"/>
              <a:ext cx="0" cy="497755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258264" y="260402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326852" y="2156900"/>
              <a:ext cx="0" cy="43390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7709043" y="247492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7778226" y="2156900"/>
              <a:ext cx="0" cy="30480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8159822" y="1748350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4"/>
            </p:cNvCxnSpPr>
            <p:nvPr/>
          </p:nvCxnSpPr>
          <p:spPr>
            <a:xfrm>
              <a:off x="8229094" y="1874300"/>
              <a:ext cx="506" cy="28260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8610601" y="178912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stCxn id="25" idx="4"/>
            </p:cNvCxnSpPr>
            <p:nvPr/>
          </p:nvCxnSpPr>
          <p:spPr>
            <a:xfrm>
              <a:off x="8679873" y="1915075"/>
              <a:ext cx="0" cy="241825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Content Placeholder 76"/>
          <p:cNvSpPr>
            <a:spLocks noGrp="1"/>
          </p:cNvSpPr>
          <p:nvPr>
            <p:ph idx="1"/>
          </p:nvPr>
        </p:nvSpPr>
        <p:spPr>
          <a:xfrm>
            <a:off x="457200" y="5227637"/>
            <a:ext cx="8229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recover the analog signal from its discrete time samples ?</a:t>
            </a:r>
          </a:p>
        </p:txBody>
      </p:sp>
      <p:sp>
        <p:nvSpPr>
          <p:cNvPr id="78" name="Rectangle 77"/>
          <p:cNvSpPr/>
          <p:nvPr/>
        </p:nvSpPr>
        <p:spPr>
          <a:xfrm>
            <a:off x="2971800" y="1219200"/>
            <a:ext cx="2971800" cy="1447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Verdana"/>
                <a:cs typeface="Verdana"/>
              </a:rPr>
              <a:t>sampling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838200" y="194310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5943600" y="1924050"/>
            <a:ext cx="21336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733" y="1397356"/>
            <a:ext cx="304267" cy="405689"/>
          </a:xfrm>
          <a:prstGeom prst="rect">
            <a:avLst/>
          </a:prstGeom>
        </p:spPr>
      </p:pic>
      <p:pic>
        <p:nvPicPr>
          <p:cNvPr id="82" name="Picture 8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65" y="1488269"/>
            <a:ext cx="321170" cy="2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9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219200"/>
            <a:ext cx="8001000" cy="3200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6242050" y="1752600"/>
            <a:ext cx="155575" cy="2438400"/>
            <a:chOff x="3750" y="2128"/>
            <a:chExt cx="98" cy="1536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52" y="2704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752" y="2320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752" y="2416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750" y="3278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752" y="2128"/>
              <a:ext cx="96" cy="1536"/>
            </a:xfrm>
            <a:prstGeom prst="rect">
              <a:avLst/>
            </a:prstGeom>
            <a:solidFill>
              <a:srgbClr val="0000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n>
                  <a:solidFill>
                    <a:schemeClr val="tx1"/>
                  </a:solidFill>
                </a:ln>
                <a:latin typeface="Verdana"/>
                <a:cs typeface="Verdana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3752" y="22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3752" y="232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3752" y="241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3752" y="25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752" y="26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752" y="270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3752" y="280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752" y="289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3752" y="29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3752" y="30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3752" y="318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3752" y="328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3752" y="33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3752" y="34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3752" y="35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</p:grpSp>
      <p:grpSp>
        <p:nvGrpSpPr>
          <p:cNvPr id="26" name="Group 35"/>
          <p:cNvGrpSpPr>
            <a:grpSpLocks/>
          </p:cNvGrpSpPr>
          <p:nvPr/>
        </p:nvGrpSpPr>
        <p:grpSpPr bwMode="auto">
          <a:xfrm>
            <a:off x="2663825" y="1752600"/>
            <a:ext cx="152400" cy="1219200"/>
            <a:chOff x="1968" y="1584"/>
            <a:chExt cx="96" cy="768"/>
          </a:xfrm>
        </p:grpSpPr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1968" y="1584"/>
              <a:ext cx="96" cy="768"/>
            </a:xfrm>
            <a:prstGeom prst="rect">
              <a:avLst/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8" name="Line 37"/>
            <p:cNvSpPr>
              <a:spLocks noChangeShapeType="1"/>
            </p:cNvSpPr>
            <p:nvPr/>
          </p:nvSpPr>
          <p:spPr bwMode="auto">
            <a:xfrm>
              <a:off x="1968" y="168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1968" y="17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>
              <a:off x="1968" y="18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1968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>
              <a:off x="1968" y="206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auto">
            <a:xfrm>
              <a:off x="1968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4" name="Line 43"/>
            <p:cNvSpPr>
              <a:spLocks noChangeShapeType="1"/>
            </p:cNvSpPr>
            <p:nvPr/>
          </p:nvSpPr>
          <p:spPr bwMode="auto">
            <a:xfrm>
              <a:off x="1968" y="22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</p:grpSp>
      <p:pic>
        <p:nvPicPr>
          <p:cNvPr id="35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1397000"/>
            <a:ext cx="254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" name="Picture 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5" y="134620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" name="Picture 4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346200"/>
            <a:ext cx="35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8" name="Picture 4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2209800"/>
            <a:ext cx="381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9" name="Text Box 49"/>
          <p:cNvSpPr txBox="1">
            <a:spLocks noChangeArrowheads="1"/>
          </p:cNvSpPr>
          <p:nvPr/>
        </p:nvSpPr>
        <p:spPr bwMode="auto">
          <a:xfrm>
            <a:off x="6850608" y="3136900"/>
            <a:ext cx="8601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signal</a:t>
            </a:r>
          </a:p>
        </p:txBody>
      </p:sp>
      <p:pic>
        <p:nvPicPr>
          <p:cNvPr id="40" name="Picture 5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90" y="2383997"/>
            <a:ext cx="12446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" name="Picture 53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3279032"/>
            <a:ext cx="13970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2" name="Picture 5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160" y="2806700"/>
            <a:ext cx="11684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3" name="Picture 73" descr="phir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39" r="8690" b="5594"/>
          <a:stretch>
            <a:fillRect/>
          </a:stretch>
        </p:blipFill>
        <p:spPr bwMode="auto">
          <a:xfrm>
            <a:off x="3671888" y="1727200"/>
            <a:ext cx="24479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Box 49"/>
          <p:cNvSpPr txBox="1">
            <a:spLocks noChangeArrowheads="1"/>
          </p:cNvSpPr>
          <p:nvPr/>
        </p:nvSpPr>
        <p:spPr bwMode="auto">
          <a:xfrm>
            <a:off x="3578826" y="3592677"/>
            <a:ext cx="26204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measurement matrix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880329" y="2856984"/>
            <a:ext cx="19070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measurements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5800" y="1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3600" dirty="0">
                <a:solidFill>
                  <a:srgbClr val="FF9900"/>
                </a:solidFill>
              </a:rPr>
              <a:t>Under-determined problems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8769" y="4796118"/>
            <a:ext cx="7346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BF1DE"/>
                </a:solidFill>
                <a:latin typeface="Verdana"/>
                <a:cs typeface="Verdana"/>
              </a:rPr>
              <a:t>If M &lt; N, then the system is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/>
                <a:cs typeface="Verdana"/>
              </a:rPr>
              <a:t>information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Verdana"/>
                <a:cs typeface="Verdana"/>
              </a:rPr>
              <a:t>lossy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"/>
                <a:cs typeface="Verdan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0393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/>
              <a:t>Nyquist</a:t>
            </a:r>
            <a:r>
              <a:rPr lang="en-US" dirty="0"/>
              <a:t> Theorem</a:t>
            </a:r>
            <a:endParaRPr lang="en-US" sz="31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410200"/>
            <a:ext cx="88392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analog signal can be reconstructed perfectly from discrete samples </a:t>
            </a:r>
            <a:r>
              <a:rPr lang="en-US" i="1" dirty="0"/>
              <a:t>provided you sample it densely</a:t>
            </a:r>
            <a:r>
              <a:rPr lang="en-US" dirty="0"/>
              <a:t>.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43870" y="1219200"/>
            <a:ext cx="3319272" cy="1439192"/>
            <a:chOff x="243870" y="1219200"/>
            <a:chExt cx="3319272" cy="1439192"/>
          </a:xfrm>
        </p:grpSpPr>
        <p:sp>
          <p:nvSpPr>
            <p:cNvPr id="6" name="Freeform 5"/>
            <p:cNvSpPr/>
            <p:nvPr/>
          </p:nvSpPr>
          <p:spPr>
            <a:xfrm>
              <a:off x="381000" y="1219200"/>
              <a:ext cx="3024094" cy="1439192"/>
            </a:xfrm>
            <a:custGeom>
              <a:avLst/>
              <a:gdLst>
                <a:gd name="connsiteX0" fmla="*/ 0 w 2749176"/>
                <a:gd name="connsiteY0" fmla="*/ 459058 h 2804577"/>
                <a:gd name="connsiteX1" fmla="*/ 328706 w 2749176"/>
                <a:gd name="connsiteY1" fmla="*/ 10823 h 2804577"/>
                <a:gd name="connsiteX2" fmla="*/ 717176 w 2749176"/>
                <a:gd name="connsiteY2" fmla="*/ 862470 h 2804577"/>
                <a:gd name="connsiteX3" fmla="*/ 1165412 w 2749176"/>
                <a:gd name="connsiteY3" fmla="*/ 354470 h 2804577"/>
                <a:gd name="connsiteX4" fmla="*/ 1210235 w 2749176"/>
                <a:gd name="connsiteY4" fmla="*/ 2670352 h 2804577"/>
                <a:gd name="connsiteX5" fmla="*/ 1643529 w 2749176"/>
                <a:gd name="connsiteY5" fmla="*/ 2207176 h 2804577"/>
                <a:gd name="connsiteX6" fmla="*/ 1882588 w 2749176"/>
                <a:gd name="connsiteY6" fmla="*/ 2774941 h 2804577"/>
                <a:gd name="connsiteX7" fmla="*/ 2106706 w 2749176"/>
                <a:gd name="connsiteY7" fmla="*/ 1101529 h 2804577"/>
                <a:gd name="connsiteX8" fmla="*/ 2749176 w 2749176"/>
                <a:gd name="connsiteY8" fmla="*/ 1146352 h 280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9176" h="2804577">
                  <a:moveTo>
                    <a:pt x="0" y="459058"/>
                  </a:moveTo>
                  <a:cubicBezTo>
                    <a:pt x="104588" y="201323"/>
                    <a:pt x="209177" y="-56412"/>
                    <a:pt x="328706" y="10823"/>
                  </a:cubicBezTo>
                  <a:cubicBezTo>
                    <a:pt x="448235" y="78058"/>
                    <a:pt x="577725" y="805196"/>
                    <a:pt x="717176" y="862470"/>
                  </a:cubicBezTo>
                  <a:cubicBezTo>
                    <a:pt x="856627" y="919744"/>
                    <a:pt x="1083236" y="53156"/>
                    <a:pt x="1165412" y="354470"/>
                  </a:cubicBezTo>
                  <a:cubicBezTo>
                    <a:pt x="1247588" y="655784"/>
                    <a:pt x="1130549" y="2361568"/>
                    <a:pt x="1210235" y="2670352"/>
                  </a:cubicBezTo>
                  <a:cubicBezTo>
                    <a:pt x="1289921" y="2979136"/>
                    <a:pt x="1531470" y="2189745"/>
                    <a:pt x="1643529" y="2207176"/>
                  </a:cubicBezTo>
                  <a:cubicBezTo>
                    <a:pt x="1755588" y="2224607"/>
                    <a:pt x="1805392" y="2959215"/>
                    <a:pt x="1882588" y="2774941"/>
                  </a:cubicBezTo>
                  <a:cubicBezTo>
                    <a:pt x="1959784" y="2590667"/>
                    <a:pt x="1962275" y="1372961"/>
                    <a:pt x="2106706" y="1101529"/>
                  </a:cubicBezTo>
                  <a:cubicBezTo>
                    <a:pt x="2251137" y="830098"/>
                    <a:pt x="2564902" y="1128921"/>
                    <a:pt x="2749176" y="1146352"/>
                  </a:cubicBezTo>
                </a:path>
              </a:pathLst>
            </a:custGeom>
            <a:ln w="3175" cmpd="sng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43870" y="2083284"/>
              <a:ext cx="3319272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5715000" y="1292816"/>
            <a:ext cx="3319272" cy="1439192"/>
            <a:chOff x="5715000" y="1292816"/>
            <a:chExt cx="3319272" cy="1439192"/>
          </a:xfrm>
        </p:grpSpPr>
        <p:sp>
          <p:nvSpPr>
            <p:cNvPr id="9" name="Freeform 8"/>
            <p:cNvSpPr/>
            <p:nvPr/>
          </p:nvSpPr>
          <p:spPr>
            <a:xfrm>
              <a:off x="5852130" y="1292816"/>
              <a:ext cx="3024094" cy="1439192"/>
            </a:xfrm>
            <a:custGeom>
              <a:avLst/>
              <a:gdLst>
                <a:gd name="connsiteX0" fmla="*/ 0 w 2749176"/>
                <a:gd name="connsiteY0" fmla="*/ 459058 h 2804577"/>
                <a:gd name="connsiteX1" fmla="*/ 328706 w 2749176"/>
                <a:gd name="connsiteY1" fmla="*/ 10823 h 2804577"/>
                <a:gd name="connsiteX2" fmla="*/ 717176 w 2749176"/>
                <a:gd name="connsiteY2" fmla="*/ 862470 h 2804577"/>
                <a:gd name="connsiteX3" fmla="*/ 1165412 w 2749176"/>
                <a:gd name="connsiteY3" fmla="*/ 354470 h 2804577"/>
                <a:gd name="connsiteX4" fmla="*/ 1210235 w 2749176"/>
                <a:gd name="connsiteY4" fmla="*/ 2670352 h 2804577"/>
                <a:gd name="connsiteX5" fmla="*/ 1643529 w 2749176"/>
                <a:gd name="connsiteY5" fmla="*/ 2207176 h 2804577"/>
                <a:gd name="connsiteX6" fmla="*/ 1882588 w 2749176"/>
                <a:gd name="connsiteY6" fmla="*/ 2774941 h 2804577"/>
                <a:gd name="connsiteX7" fmla="*/ 2106706 w 2749176"/>
                <a:gd name="connsiteY7" fmla="*/ 1101529 h 2804577"/>
                <a:gd name="connsiteX8" fmla="*/ 2749176 w 2749176"/>
                <a:gd name="connsiteY8" fmla="*/ 1146352 h 280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9176" h="2804577">
                  <a:moveTo>
                    <a:pt x="0" y="459058"/>
                  </a:moveTo>
                  <a:cubicBezTo>
                    <a:pt x="104588" y="201323"/>
                    <a:pt x="209177" y="-56412"/>
                    <a:pt x="328706" y="10823"/>
                  </a:cubicBezTo>
                  <a:cubicBezTo>
                    <a:pt x="448235" y="78058"/>
                    <a:pt x="577725" y="805196"/>
                    <a:pt x="717176" y="862470"/>
                  </a:cubicBezTo>
                  <a:cubicBezTo>
                    <a:pt x="856627" y="919744"/>
                    <a:pt x="1083236" y="53156"/>
                    <a:pt x="1165412" y="354470"/>
                  </a:cubicBezTo>
                  <a:cubicBezTo>
                    <a:pt x="1247588" y="655784"/>
                    <a:pt x="1130549" y="2361568"/>
                    <a:pt x="1210235" y="2670352"/>
                  </a:cubicBezTo>
                  <a:cubicBezTo>
                    <a:pt x="1289921" y="2979136"/>
                    <a:pt x="1531470" y="2189745"/>
                    <a:pt x="1643529" y="2207176"/>
                  </a:cubicBezTo>
                  <a:cubicBezTo>
                    <a:pt x="1755588" y="2224607"/>
                    <a:pt x="1805392" y="2959215"/>
                    <a:pt x="1882588" y="2774941"/>
                  </a:cubicBezTo>
                  <a:cubicBezTo>
                    <a:pt x="1959784" y="2590667"/>
                    <a:pt x="1962275" y="1372961"/>
                    <a:pt x="2106706" y="1101529"/>
                  </a:cubicBezTo>
                  <a:cubicBezTo>
                    <a:pt x="2251137" y="830098"/>
                    <a:pt x="2564902" y="1128921"/>
                    <a:pt x="2749176" y="1146352"/>
                  </a:cubicBezTo>
                </a:path>
              </a:pathLst>
            </a:custGeom>
            <a:ln w="3175" cmpd="sng">
              <a:prstDash val="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715000" y="2156900"/>
              <a:ext cx="3319272" cy="0"/>
            </a:xfrm>
            <a:prstGeom prst="line">
              <a:avLst/>
            </a:prstGeom>
            <a:ln w="3175" cmpd="sng">
              <a:solidFill>
                <a:schemeClr val="bg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905927" y="133954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1" idx="4"/>
            </p:cNvCxnSpPr>
            <p:nvPr/>
          </p:nvCxnSpPr>
          <p:spPr>
            <a:xfrm>
              <a:off x="5975199" y="1465495"/>
              <a:ext cx="0" cy="691405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356706" y="145069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6429930" y="1589870"/>
              <a:ext cx="0" cy="56703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6807485" y="153319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7" idx="4"/>
            </p:cNvCxnSpPr>
            <p:nvPr/>
          </p:nvCxnSpPr>
          <p:spPr>
            <a:xfrm>
              <a:off x="6876757" y="1659145"/>
              <a:ext cx="0" cy="497755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258264" y="260402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326852" y="2156900"/>
              <a:ext cx="0" cy="43390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7709043" y="247492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7778226" y="2156900"/>
              <a:ext cx="0" cy="30480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8159822" y="1748350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4"/>
            </p:cNvCxnSpPr>
            <p:nvPr/>
          </p:nvCxnSpPr>
          <p:spPr>
            <a:xfrm>
              <a:off x="8229094" y="1874300"/>
              <a:ext cx="506" cy="28260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8610601" y="1789125"/>
              <a:ext cx="138543" cy="12595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stCxn id="25" idx="4"/>
            </p:cNvCxnSpPr>
            <p:nvPr/>
          </p:nvCxnSpPr>
          <p:spPr>
            <a:xfrm>
              <a:off x="8679873" y="1915075"/>
              <a:ext cx="0" cy="241825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5638800" y="3700953"/>
            <a:ext cx="3319272" cy="1483231"/>
            <a:chOff x="5638800" y="3700953"/>
            <a:chExt cx="3319272" cy="1483231"/>
          </a:xfrm>
        </p:grpSpPr>
        <p:sp>
          <p:nvSpPr>
            <p:cNvPr id="40" name="Freeform 39"/>
            <p:cNvSpPr/>
            <p:nvPr/>
          </p:nvSpPr>
          <p:spPr>
            <a:xfrm>
              <a:off x="5775930" y="3733800"/>
              <a:ext cx="3024094" cy="1439192"/>
            </a:xfrm>
            <a:custGeom>
              <a:avLst/>
              <a:gdLst>
                <a:gd name="connsiteX0" fmla="*/ 0 w 2749176"/>
                <a:gd name="connsiteY0" fmla="*/ 459058 h 2804577"/>
                <a:gd name="connsiteX1" fmla="*/ 328706 w 2749176"/>
                <a:gd name="connsiteY1" fmla="*/ 10823 h 2804577"/>
                <a:gd name="connsiteX2" fmla="*/ 717176 w 2749176"/>
                <a:gd name="connsiteY2" fmla="*/ 862470 h 2804577"/>
                <a:gd name="connsiteX3" fmla="*/ 1165412 w 2749176"/>
                <a:gd name="connsiteY3" fmla="*/ 354470 h 2804577"/>
                <a:gd name="connsiteX4" fmla="*/ 1210235 w 2749176"/>
                <a:gd name="connsiteY4" fmla="*/ 2670352 h 2804577"/>
                <a:gd name="connsiteX5" fmla="*/ 1643529 w 2749176"/>
                <a:gd name="connsiteY5" fmla="*/ 2207176 h 2804577"/>
                <a:gd name="connsiteX6" fmla="*/ 1882588 w 2749176"/>
                <a:gd name="connsiteY6" fmla="*/ 2774941 h 2804577"/>
                <a:gd name="connsiteX7" fmla="*/ 2106706 w 2749176"/>
                <a:gd name="connsiteY7" fmla="*/ 1101529 h 2804577"/>
                <a:gd name="connsiteX8" fmla="*/ 2749176 w 2749176"/>
                <a:gd name="connsiteY8" fmla="*/ 1146352 h 280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9176" h="2804577">
                  <a:moveTo>
                    <a:pt x="0" y="459058"/>
                  </a:moveTo>
                  <a:cubicBezTo>
                    <a:pt x="104588" y="201323"/>
                    <a:pt x="209177" y="-56412"/>
                    <a:pt x="328706" y="10823"/>
                  </a:cubicBezTo>
                  <a:cubicBezTo>
                    <a:pt x="448235" y="78058"/>
                    <a:pt x="577725" y="805196"/>
                    <a:pt x="717176" y="862470"/>
                  </a:cubicBezTo>
                  <a:cubicBezTo>
                    <a:pt x="856627" y="919744"/>
                    <a:pt x="1083236" y="53156"/>
                    <a:pt x="1165412" y="354470"/>
                  </a:cubicBezTo>
                  <a:cubicBezTo>
                    <a:pt x="1247588" y="655784"/>
                    <a:pt x="1130549" y="2361568"/>
                    <a:pt x="1210235" y="2670352"/>
                  </a:cubicBezTo>
                  <a:cubicBezTo>
                    <a:pt x="1289921" y="2979136"/>
                    <a:pt x="1531470" y="2189745"/>
                    <a:pt x="1643529" y="2207176"/>
                  </a:cubicBezTo>
                  <a:cubicBezTo>
                    <a:pt x="1755588" y="2224607"/>
                    <a:pt x="1805392" y="2959215"/>
                    <a:pt x="1882588" y="2774941"/>
                  </a:cubicBezTo>
                  <a:cubicBezTo>
                    <a:pt x="1959784" y="2590667"/>
                    <a:pt x="1962275" y="1372961"/>
                    <a:pt x="2106706" y="1101529"/>
                  </a:cubicBezTo>
                  <a:cubicBezTo>
                    <a:pt x="2251137" y="830098"/>
                    <a:pt x="2564902" y="1128921"/>
                    <a:pt x="2749176" y="1146352"/>
                  </a:cubicBezTo>
                </a:path>
              </a:pathLst>
            </a:custGeom>
            <a:ln w="3175" cmpd="sng">
              <a:prstDash val="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5638800" y="4597884"/>
              <a:ext cx="3319272" cy="0"/>
            </a:xfrm>
            <a:prstGeom prst="line">
              <a:avLst/>
            </a:prstGeom>
            <a:ln w="3175" cmpd="sng">
              <a:solidFill>
                <a:schemeClr val="bg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5829726" y="3767304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2" idx="4"/>
            </p:cNvCxnSpPr>
            <p:nvPr/>
          </p:nvCxnSpPr>
          <p:spPr>
            <a:xfrm>
              <a:off x="5898999" y="3919704"/>
              <a:ext cx="0" cy="67818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6280505" y="3878454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6353730" y="4030854"/>
              <a:ext cx="0" cy="56703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731284" y="3960954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6" idx="4"/>
            </p:cNvCxnSpPr>
            <p:nvPr/>
          </p:nvCxnSpPr>
          <p:spPr>
            <a:xfrm>
              <a:off x="6800557" y="4113354"/>
              <a:ext cx="0" cy="48453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7182063" y="5031784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H="1" flipV="1">
              <a:off x="7250652" y="4597884"/>
              <a:ext cx="0" cy="43390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7632842" y="4902684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 flipV="1">
              <a:off x="7702026" y="4597884"/>
              <a:ext cx="0" cy="30480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8083621" y="4176109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52" idx="4"/>
            </p:cNvCxnSpPr>
            <p:nvPr/>
          </p:nvCxnSpPr>
          <p:spPr>
            <a:xfrm>
              <a:off x="8152894" y="4328509"/>
              <a:ext cx="506" cy="269375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8534400" y="4216884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54" idx="4"/>
            </p:cNvCxnSpPr>
            <p:nvPr/>
          </p:nvCxnSpPr>
          <p:spPr>
            <a:xfrm>
              <a:off x="8603673" y="4369284"/>
              <a:ext cx="0" cy="22860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6065760" y="3700953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 flipH="1">
              <a:off x="6128844" y="3853353"/>
              <a:ext cx="0" cy="718647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6516539" y="4038600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8" idx="4"/>
            </p:cNvCxnSpPr>
            <p:nvPr/>
          </p:nvCxnSpPr>
          <p:spPr>
            <a:xfrm>
              <a:off x="6585812" y="4191000"/>
              <a:ext cx="3952" cy="37338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6967318" y="3883654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7032296" y="4036054"/>
              <a:ext cx="0" cy="535946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7418097" y="4876800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>
            <a:xfrm flipH="1" flipV="1">
              <a:off x="7491908" y="4572000"/>
              <a:ext cx="0" cy="30480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7868876" y="4724400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/>
            <p:nvPr/>
          </p:nvCxnSpPr>
          <p:spPr>
            <a:xfrm flipV="1">
              <a:off x="7924800" y="4572000"/>
              <a:ext cx="0" cy="152400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8319655" y="4191000"/>
              <a:ext cx="138545" cy="152400"/>
            </a:xfrm>
            <a:prstGeom prst="ellipse">
              <a:avLst/>
            </a:prstGeom>
            <a:ln w="3175" cmpd="sng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6" idx="4"/>
            </p:cNvCxnSpPr>
            <p:nvPr/>
          </p:nvCxnSpPr>
          <p:spPr>
            <a:xfrm>
              <a:off x="8388928" y="4343400"/>
              <a:ext cx="506" cy="269375"/>
            </a:xfrm>
            <a:prstGeom prst="line">
              <a:avLst/>
            </a:prstGeom>
            <a:ln w="3175" cmpd="sng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3634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Nyquist</a:t>
            </a:r>
            <a:r>
              <a:rPr lang="en-US" dirty="0"/>
              <a:t> Recipe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sample faster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sample denser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more you sample, </a:t>
            </a:r>
          </a:p>
          <a:p>
            <a:pPr marL="0" indent="0">
              <a:buNone/>
            </a:pPr>
            <a:r>
              <a:rPr lang="en-US" dirty="0"/>
              <a:t>the more detail is preserved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63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08" y="-672465"/>
            <a:ext cx="9212517" cy="76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6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Nyquist</a:t>
            </a:r>
            <a:r>
              <a:rPr lang="en-US" dirty="0"/>
              <a:t> Recipe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sample faster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sample denser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more you sample, </a:t>
            </a:r>
          </a:p>
          <a:p>
            <a:pPr marL="0" indent="0">
              <a:buNone/>
            </a:pPr>
            <a:r>
              <a:rPr lang="en-US" dirty="0"/>
              <a:t>the more detail is preserved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But what happens if you do not follow the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Nyquist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recipe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60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Breaking resolution barriers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/>
              <a:t>Observing a 2000 fps spinning tool with a 25 fps camera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057400" y="2438400"/>
            <a:ext cx="20859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  <a:latin typeface="Verdana"/>
                <a:cs typeface="Verdana"/>
              </a:rPr>
              <a:t>Normal Video: 25fps</a:t>
            </a:r>
          </a:p>
        </p:txBody>
      </p:sp>
      <p:pic>
        <p:nvPicPr>
          <p:cNvPr id="5" name="Picture 9" descr="fram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0" t="38400" r="18600" b="36400"/>
          <a:stretch>
            <a:fillRect/>
          </a:stretch>
        </p:blipFill>
        <p:spPr bwMode="auto">
          <a:xfrm>
            <a:off x="4267200" y="2362200"/>
            <a:ext cx="3052271" cy="87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38" descr="CSRecovere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572000"/>
            <a:ext cx="3042666" cy="9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9" descr="CSFram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429000"/>
            <a:ext cx="3042666" cy="9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40"/>
          <p:cNvSpPr txBox="1">
            <a:spLocks noChangeArrowheads="1"/>
          </p:cNvSpPr>
          <p:nvPr/>
        </p:nvSpPr>
        <p:spPr bwMode="auto">
          <a:xfrm>
            <a:off x="1828800" y="3352800"/>
            <a:ext cx="23145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  <a:latin typeface="Verdana"/>
                <a:cs typeface="Verdana"/>
              </a:rPr>
              <a:t>Compressively obtained video: 25fps</a:t>
            </a:r>
          </a:p>
        </p:txBody>
      </p:sp>
      <p:sp>
        <p:nvSpPr>
          <p:cNvPr id="9" name="Text Box 141"/>
          <p:cNvSpPr txBox="1">
            <a:spLocks noChangeArrowheads="1"/>
          </p:cNvSpPr>
          <p:nvPr/>
        </p:nvSpPr>
        <p:spPr bwMode="auto">
          <a:xfrm>
            <a:off x="1828800" y="4724400"/>
            <a:ext cx="2514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  <a:latin typeface="Verdana"/>
                <a:cs typeface="Verdana"/>
              </a:rPr>
              <a:t>Recovered Video: 2000fps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477000"/>
            <a:ext cx="457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Slide/Image credit: Reddy et al. 2011</a:t>
            </a:r>
          </a:p>
        </p:txBody>
      </p:sp>
    </p:spTree>
    <p:extLst>
      <p:ext uri="{BB962C8B-B14F-4D97-AF65-F5344CB8AC3E}">
        <p14:creationId xmlns:p14="http://schemas.microsoft.com/office/powerpoint/2010/main" val="124143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Compressive Sensing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17526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sz="2000" dirty="0">
                <a:latin typeface="Verdana" charset="0"/>
              </a:rPr>
              <a:t>Use of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Verdana" charset="0"/>
              </a:rPr>
              <a:t>motion flow-models </a:t>
            </a:r>
            <a:r>
              <a:rPr lang="en-US" sz="2000" dirty="0">
                <a:latin typeface="Verdana" charset="0"/>
              </a:rPr>
              <a:t>in the context of compressive video recovery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3619614" y="2621188"/>
            <a:ext cx="5370086" cy="133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48200" y="4004846"/>
            <a:ext cx="3388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</a:t>
            </a:r>
            <a:r>
              <a:rPr lang="fr-FR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ï</a:t>
            </a:r>
            <a:r>
              <a:rPr lang="en-US" sz="1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frame-to-frame recovery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67041" y="5757446"/>
            <a:ext cx="3207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CS-MUVI at 61x compression</a:t>
            </a:r>
          </a:p>
        </p:txBody>
      </p:sp>
      <p:pic>
        <p:nvPicPr>
          <p:cNvPr id="12" name="Picture 11" descr="Recon.Lo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715" y="4427695"/>
            <a:ext cx="5373885" cy="1343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4" descr="setup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77" y="2568714"/>
            <a:ext cx="3406623" cy="255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377" y="4778514"/>
            <a:ext cx="250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pixel camera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8560" y="6550223"/>
            <a:ext cx="6573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Sankaranarayanan et al. ICCP 2012, SIAM J. Imaging Sciences, 2015*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3800" y="2221468"/>
            <a:ext cx="507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128x128 images sensed at 61x comp.</a:t>
            </a:r>
          </a:p>
        </p:txBody>
      </p:sp>
    </p:spTree>
    <p:extLst>
      <p:ext uri="{BB962C8B-B14F-4D97-AF65-F5344CB8AC3E}">
        <p14:creationId xmlns:p14="http://schemas.microsoft.com/office/powerpoint/2010/main" val="2286275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/>
          <a:lstStyle/>
          <a:p>
            <a:r>
              <a:rPr lang="en-US" sz="3200" dirty="0"/>
              <a:t>Compressive Imaging Architectures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439" t="12398" r="1494" b="21810"/>
          <a:stretch/>
        </p:blipFill>
        <p:spPr>
          <a:xfrm>
            <a:off x="13530" y="914400"/>
            <a:ext cx="3178968" cy="1872900"/>
          </a:xfrm>
          <a:prstGeom prst="rect">
            <a:avLst/>
          </a:prstGeom>
        </p:spPr>
      </p:pic>
      <p:pic>
        <p:nvPicPr>
          <p:cNvPr id="5" name="Picture 4" descr="Setup_Scene5.JPG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52" t="9195" r="18392" b="9195"/>
          <a:stretch/>
        </p:blipFill>
        <p:spPr>
          <a:xfrm>
            <a:off x="2007472" y="3385901"/>
            <a:ext cx="2546506" cy="2493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0679"/>
          <a:stretch/>
        </p:blipFill>
        <p:spPr>
          <a:xfrm>
            <a:off x="4904653" y="3385902"/>
            <a:ext cx="2578115" cy="24938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6655" y="3078235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visible image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5347" y="3048000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SWIR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2800" y="1334869"/>
            <a:ext cx="5571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Scalable imaging architectures that deliver</a:t>
            </a:r>
          </a:p>
          <a:p>
            <a:pPr algn="ctr"/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videos at </a:t>
            </a:r>
            <a: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mega-pixel resolutions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infrared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3813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Chen et al. CVPR 2015, Wang et al. ICCP 2015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5800" y="57912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mega-pixel image obtained from a 64x64 pixel array sensor</a:t>
            </a:r>
          </a:p>
        </p:txBody>
      </p:sp>
    </p:spTree>
    <p:extLst>
      <p:ext uri="{BB962C8B-B14F-4D97-AF65-F5344CB8AC3E}">
        <p14:creationId xmlns:p14="http://schemas.microsoft.com/office/powerpoint/2010/main" val="1028379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_scratches512.ti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13"/>
            <a:ext cx="9144000" cy="914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135469"/>
            <a:ext cx="5325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Image credit</a:t>
            </a:r>
          </a:p>
          <a:p>
            <a:r>
              <a:rPr lang="pl-PL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Graeme</a:t>
            </a:r>
            <a:r>
              <a:rPr lang="pl-PL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 </a:t>
            </a:r>
            <a:r>
              <a:rPr lang="pl-PL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Pope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38353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0120" y="-255352"/>
            <a:ext cx="11064240" cy="7333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erdana"/>
                <a:cs typeface="Verdana"/>
              </a:rPr>
              <a:t>Image credit </a:t>
            </a:r>
            <a:r>
              <a:rPr lang="pl-PL" dirty="0">
                <a:latin typeface="Verdana"/>
                <a:cs typeface="Verdana"/>
              </a:rPr>
              <a:t>Sarah </a:t>
            </a:r>
            <a:r>
              <a:rPr lang="pl-PL" dirty="0" err="1">
                <a:latin typeface="Verdana"/>
                <a:cs typeface="Verdana"/>
              </a:rPr>
              <a:t>Bradford</a:t>
            </a:r>
            <a:endParaRPr 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8181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Super-resolution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953000"/>
            <a:ext cx="8553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BF1DE"/>
                </a:solidFill>
                <a:latin typeface="Verdana"/>
                <a:cs typeface="Verdana"/>
              </a:rPr>
              <a:t>Can we increase the resolution of this image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5867400"/>
            <a:ext cx="731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Verdana"/>
                <a:cs typeface="Verdana"/>
                <a:hlinkClick r:id="rId3"/>
              </a:rPr>
              <a:t>(Link: Depixelizing pixel art)</a:t>
            </a:r>
            <a:endParaRPr lang="en-US" sz="3200" dirty="0">
              <a:solidFill>
                <a:schemeClr val="accent3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4" name="Picture 3" descr="mario_l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016184" cy="2800741"/>
          </a:xfrm>
          <a:prstGeom prst="rect">
            <a:avLst/>
          </a:prstGeom>
        </p:spPr>
      </p:pic>
      <p:pic>
        <p:nvPicPr>
          <p:cNvPr id="9" name="Picture 8" descr="mari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69" y="1627008"/>
            <a:ext cx="2983866" cy="276303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733800" y="2743200"/>
            <a:ext cx="152400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98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219200"/>
            <a:ext cx="8001000" cy="3200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6242050" y="1752600"/>
            <a:ext cx="155575" cy="2438400"/>
            <a:chOff x="3750" y="2128"/>
            <a:chExt cx="98" cy="1536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52" y="2704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752" y="2320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752" y="2416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750" y="3278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752" y="2128"/>
              <a:ext cx="96" cy="1536"/>
            </a:xfrm>
            <a:prstGeom prst="rect">
              <a:avLst/>
            </a:prstGeom>
            <a:solidFill>
              <a:srgbClr val="0000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n>
                  <a:solidFill>
                    <a:schemeClr val="tx1"/>
                  </a:solidFill>
                </a:ln>
                <a:latin typeface="Verdana"/>
                <a:cs typeface="Verdana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3752" y="22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3752" y="232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3752" y="241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3752" y="25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752" y="26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752" y="270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3752" y="280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752" y="289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3752" y="29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3752" y="30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3752" y="318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3752" y="328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3752" y="33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3752" y="34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3752" y="35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</p:grpSp>
      <p:grpSp>
        <p:nvGrpSpPr>
          <p:cNvPr id="26" name="Group 35"/>
          <p:cNvGrpSpPr>
            <a:grpSpLocks/>
          </p:cNvGrpSpPr>
          <p:nvPr/>
        </p:nvGrpSpPr>
        <p:grpSpPr bwMode="auto">
          <a:xfrm>
            <a:off x="2663825" y="1752600"/>
            <a:ext cx="152400" cy="1219200"/>
            <a:chOff x="1968" y="1584"/>
            <a:chExt cx="96" cy="768"/>
          </a:xfrm>
        </p:grpSpPr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1968" y="1584"/>
              <a:ext cx="96" cy="768"/>
            </a:xfrm>
            <a:prstGeom prst="rect">
              <a:avLst/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8" name="Line 37"/>
            <p:cNvSpPr>
              <a:spLocks noChangeShapeType="1"/>
            </p:cNvSpPr>
            <p:nvPr/>
          </p:nvSpPr>
          <p:spPr bwMode="auto">
            <a:xfrm>
              <a:off x="1968" y="168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1968" y="17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>
              <a:off x="1968" y="18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1968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>
              <a:off x="1968" y="206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auto">
            <a:xfrm>
              <a:off x="1968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4" name="Line 43"/>
            <p:cNvSpPr>
              <a:spLocks noChangeShapeType="1"/>
            </p:cNvSpPr>
            <p:nvPr/>
          </p:nvSpPr>
          <p:spPr bwMode="auto">
            <a:xfrm>
              <a:off x="1968" y="22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</p:grpSp>
      <p:pic>
        <p:nvPicPr>
          <p:cNvPr id="35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1397000"/>
            <a:ext cx="254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" name="Picture 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5" y="134620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" name="Picture 4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346200"/>
            <a:ext cx="35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8" name="Picture 4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2209800"/>
            <a:ext cx="381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9" name="Text Box 49"/>
          <p:cNvSpPr txBox="1">
            <a:spLocks noChangeArrowheads="1"/>
          </p:cNvSpPr>
          <p:nvPr/>
        </p:nvSpPr>
        <p:spPr bwMode="auto">
          <a:xfrm>
            <a:off x="6850608" y="3136900"/>
            <a:ext cx="8601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signal</a:t>
            </a:r>
          </a:p>
        </p:txBody>
      </p:sp>
      <p:pic>
        <p:nvPicPr>
          <p:cNvPr id="40" name="Picture 5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90" y="2383997"/>
            <a:ext cx="12446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" name="Picture 53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3279032"/>
            <a:ext cx="13970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2" name="Picture 5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160" y="2806700"/>
            <a:ext cx="11684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3" name="Picture 73" descr="phir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39" r="8690" b="5594"/>
          <a:stretch>
            <a:fillRect/>
          </a:stretch>
        </p:blipFill>
        <p:spPr bwMode="auto">
          <a:xfrm>
            <a:off x="3671888" y="1727200"/>
            <a:ext cx="24479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Box 49"/>
          <p:cNvSpPr txBox="1">
            <a:spLocks noChangeArrowheads="1"/>
          </p:cNvSpPr>
          <p:nvPr/>
        </p:nvSpPr>
        <p:spPr bwMode="auto">
          <a:xfrm>
            <a:off x="3578826" y="3592677"/>
            <a:ext cx="26204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measurement matrix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880329" y="2856984"/>
            <a:ext cx="19070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measurements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5800" y="1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3600" dirty="0">
                <a:solidFill>
                  <a:srgbClr val="FF9900"/>
                </a:solidFill>
              </a:rPr>
              <a:t>Under-determined problems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03392" y="5029200"/>
            <a:ext cx="57748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6600"/>
                </a:solidFill>
                <a:latin typeface="Verdana"/>
                <a:cs typeface="Verdana"/>
              </a:rPr>
              <a:t>Fewer </a:t>
            </a:r>
            <a:r>
              <a:rPr lang="en-US" sz="2800" dirty="0" err="1">
                <a:solidFill>
                  <a:srgbClr val="FF6600"/>
                </a:solidFill>
                <a:latin typeface="Verdana"/>
                <a:cs typeface="Verdana"/>
              </a:rPr>
              <a:t>knowns</a:t>
            </a:r>
            <a:r>
              <a:rPr lang="en-US" sz="2800" dirty="0">
                <a:solidFill>
                  <a:srgbClr val="FF6600"/>
                </a:solidFill>
                <a:latin typeface="Verdana"/>
                <a:cs typeface="Verdana"/>
              </a:rPr>
              <a:t> than unknowns!</a:t>
            </a:r>
          </a:p>
          <a:p>
            <a:pPr algn="ctr"/>
            <a:endParaRPr lang="en-US" sz="2800" dirty="0">
              <a:solidFill>
                <a:srgbClr val="FF6600"/>
              </a:solidFill>
              <a:latin typeface="Verdana"/>
              <a:cs typeface="Verdana"/>
            </a:endParaRPr>
          </a:p>
          <a:p>
            <a:pPr algn="ctr"/>
            <a:endParaRPr lang="en-US" sz="2400" dirty="0">
              <a:solidFill>
                <a:schemeClr val="accent3">
                  <a:lumMod val="40000"/>
                  <a:lumOff val="6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5910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219200"/>
            <a:ext cx="8001000" cy="32004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6242050" y="1752600"/>
            <a:ext cx="155575" cy="2438400"/>
            <a:chOff x="3750" y="2128"/>
            <a:chExt cx="98" cy="1536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52" y="2704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752" y="2320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752" y="2416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750" y="3278"/>
              <a:ext cx="96" cy="96"/>
            </a:xfrm>
            <a:prstGeom prst="rect">
              <a:avLst/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752" y="2128"/>
              <a:ext cx="96" cy="1536"/>
            </a:xfrm>
            <a:prstGeom prst="rect">
              <a:avLst/>
            </a:prstGeom>
            <a:solidFill>
              <a:srgbClr val="0000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n>
                  <a:solidFill>
                    <a:schemeClr val="tx1"/>
                  </a:solidFill>
                </a:ln>
                <a:latin typeface="Verdana"/>
                <a:cs typeface="Verdana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3752" y="222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3752" y="232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3752" y="241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3752" y="25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3752" y="26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752" y="270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3752" y="280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752" y="289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3752" y="29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3752" y="30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3752" y="318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3752" y="328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3752" y="33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3752" y="34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3752" y="35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</p:grpSp>
      <p:grpSp>
        <p:nvGrpSpPr>
          <p:cNvPr id="26" name="Group 35"/>
          <p:cNvGrpSpPr>
            <a:grpSpLocks/>
          </p:cNvGrpSpPr>
          <p:nvPr/>
        </p:nvGrpSpPr>
        <p:grpSpPr bwMode="auto">
          <a:xfrm>
            <a:off x="2663825" y="1752600"/>
            <a:ext cx="152400" cy="1219200"/>
            <a:chOff x="1968" y="1584"/>
            <a:chExt cx="96" cy="768"/>
          </a:xfrm>
        </p:grpSpPr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1968" y="1584"/>
              <a:ext cx="96" cy="768"/>
            </a:xfrm>
            <a:prstGeom prst="rect">
              <a:avLst/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8" name="Line 37"/>
            <p:cNvSpPr>
              <a:spLocks noChangeShapeType="1"/>
            </p:cNvSpPr>
            <p:nvPr/>
          </p:nvSpPr>
          <p:spPr bwMode="auto">
            <a:xfrm>
              <a:off x="1968" y="168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1968" y="177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>
              <a:off x="1968" y="187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1968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>
              <a:off x="1968" y="206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auto">
            <a:xfrm>
              <a:off x="1968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  <p:sp>
          <p:nvSpPr>
            <p:cNvPr id="34" name="Line 43"/>
            <p:cNvSpPr>
              <a:spLocks noChangeShapeType="1"/>
            </p:cNvSpPr>
            <p:nvPr/>
          </p:nvSpPr>
          <p:spPr bwMode="auto">
            <a:xfrm>
              <a:off x="1968" y="2256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Verdana"/>
                <a:cs typeface="Verdana"/>
              </a:endParaRPr>
            </a:p>
          </p:txBody>
        </p:sp>
      </p:grpSp>
      <p:pic>
        <p:nvPicPr>
          <p:cNvPr id="35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1397000"/>
            <a:ext cx="254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" name="Picture 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5" y="1346200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" name="Picture 4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346200"/>
            <a:ext cx="35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8" name="Picture 4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2209800"/>
            <a:ext cx="381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9" name="Text Box 49"/>
          <p:cNvSpPr txBox="1">
            <a:spLocks noChangeArrowheads="1"/>
          </p:cNvSpPr>
          <p:nvPr/>
        </p:nvSpPr>
        <p:spPr bwMode="auto">
          <a:xfrm>
            <a:off x="6850608" y="3136900"/>
            <a:ext cx="8601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signal</a:t>
            </a:r>
          </a:p>
        </p:txBody>
      </p:sp>
      <p:pic>
        <p:nvPicPr>
          <p:cNvPr id="40" name="Picture 5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90" y="2383997"/>
            <a:ext cx="12446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" name="Picture 53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3279032"/>
            <a:ext cx="13970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2" name="Picture 5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160" y="2806700"/>
            <a:ext cx="11684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3" name="Picture 73" descr="phir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39" r="8690" b="5594"/>
          <a:stretch>
            <a:fillRect/>
          </a:stretch>
        </p:blipFill>
        <p:spPr bwMode="auto">
          <a:xfrm>
            <a:off x="3671888" y="1727200"/>
            <a:ext cx="24479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Box 49"/>
          <p:cNvSpPr txBox="1">
            <a:spLocks noChangeArrowheads="1"/>
          </p:cNvSpPr>
          <p:nvPr/>
        </p:nvSpPr>
        <p:spPr bwMode="auto">
          <a:xfrm>
            <a:off x="3578826" y="3592677"/>
            <a:ext cx="26204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measurement matrix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880329" y="2856984"/>
            <a:ext cx="19070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latin typeface="Verdana"/>
                <a:cs typeface="Verdana"/>
              </a:rPr>
              <a:t>measurements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5800" y="1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3600" dirty="0">
                <a:solidFill>
                  <a:srgbClr val="FF9900"/>
                </a:solidFill>
              </a:rPr>
              <a:t>Under-determined problems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33400" y="5029200"/>
            <a:ext cx="77148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6600"/>
                </a:solidFill>
                <a:latin typeface="Verdana"/>
                <a:cs typeface="Verdana"/>
              </a:rPr>
              <a:t>Fewer </a:t>
            </a:r>
            <a:r>
              <a:rPr lang="en-US" sz="2800" dirty="0" err="1">
                <a:solidFill>
                  <a:srgbClr val="FF6600"/>
                </a:solidFill>
                <a:latin typeface="Verdana"/>
                <a:cs typeface="Verdana"/>
              </a:rPr>
              <a:t>knowns</a:t>
            </a:r>
            <a:r>
              <a:rPr lang="en-US" sz="2800" dirty="0">
                <a:solidFill>
                  <a:srgbClr val="FF6600"/>
                </a:solidFill>
                <a:latin typeface="Verdana"/>
                <a:cs typeface="Verdana"/>
              </a:rPr>
              <a:t> than unknowns!</a:t>
            </a:r>
          </a:p>
          <a:p>
            <a:pPr algn="ctr"/>
            <a:endParaRPr lang="en-US" sz="2800" dirty="0">
              <a:solidFill>
                <a:srgbClr val="FF6600"/>
              </a:solidFill>
              <a:latin typeface="Verdana"/>
              <a:cs typeface="Verdana"/>
            </a:endParaRPr>
          </a:p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Verdana"/>
                <a:cs typeface="Verdana"/>
              </a:rPr>
              <a:t>An infinite number of solutions to such problems</a:t>
            </a:r>
          </a:p>
        </p:txBody>
      </p:sp>
    </p:spTree>
    <p:extLst>
      <p:ext uri="{BB962C8B-B14F-4D97-AF65-F5344CB8AC3E}">
        <p14:creationId xmlns:p14="http://schemas.microsoft.com/office/powerpoint/2010/main" val="9899748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0"/>
  <p:tag name="PICTUREFILESIZE" val="7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boldmath{\Phi}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4"/>
  <p:tag name="PICTUREFILESIZE" val="7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=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5"/>
  <p:tag name="PICTUREFILESIZE" val="24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M\times 1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49"/>
  <p:tag name="PICTUREFILESIZE" val="218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M\times N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55"/>
  <p:tag name="PICTUREFILESIZE" val="28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N\times 1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46"/>
  <p:tag name="PICTUREFILESIZE" val="197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0"/>
  <p:tag name="PICTUREFILESIZE" val="7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y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9"/>
  <p:tag name="PICTUREFILESIZE" val="7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boldmath{\Phi}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4"/>
  <p:tag name="PICTUREFILESIZE" val="7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=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5"/>
  <p:tag name="PICTUREFILESIZE" val="24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M\times 1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49"/>
  <p:tag name="PICTUREFILESIZE" val="21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y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9"/>
  <p:tag name="PICTUREFILESIZE" val="7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M\times N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55"/>
  <p:tag name="PICTUREFILESIZE" val="2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N\times 1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46"/>
  <p:tag name="PICTUREFILESIZE" val="197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0"/>
  <p:tag name="PICTUREFILESIZE" val="7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y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9"/>
  <p:tag name="PICTUREFILESIZE" val="76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boldmath{\Phi}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4"/>
  <p:tag name="PICTUREFILESIZE" val="7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=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5"/>
  <p:tag name="PICTUREFILESIZE" val="24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M\times 1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49"/>
  <p:tag name="PICTUREFILESIZE" val="218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M\times N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55"/>
  <p:tag name="PICTUREFILESIZE" val="287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N\times 1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46"/>
  <p:tag name="PICTUREFILESIZE" val="197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=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5"/>
  <p:tag name="PICTUREFILESIZE" val="2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boldmath{\Phi}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4"/>
  <p:tag name="PICTUREFILESIZE" val="7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=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5"/>
  <p:tag name="PICTUREFILESIZE" val="24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=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5"/>
  <p:tag name="PICTUREFILESIZE" val="24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Phi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4"/>
  <p:tag name="PICTUREFILESIZE" val="80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mathbf{R}^M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27"/>
  <p:tag name="PICTUREFILESIZE" val="143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Phi x_1$&#10;&#10;}\end{document}&#10;"/>
  <p:tag name="EXTERNALNAME" val="txp_fig"/>
  <p:tag name="BLEND" val="0"/>
  <p:tag name="TRANSPARENT" val="0"/>
  <p:tag name="RESOLUTION" val="600"/>
  <p:tag name="WORKAROUNDTRANSPARENCYBUG" val="0"/>
  <p:tag name="ALLOWFONTSUBSTITUTION" val="0"/>
  <p:tag name="BITMAPFORMAT" val="bmpmono"/>
  <p:tag name="ORIGWIDTH" val="31"/>
  <p:tag name="PICTUREFILESIZE" val="456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Phi x_2$&#10;&#10;}\end{document}&#10;"/>
  <p:tag name="EXTERNALNAME" val="txp_fig"/>
  <p:tag name="BLEND" val="0"/>
  <p:tag name="TRANSPARENT" val="0"/>
  <p:tag name="RESOLUTION" val="600"/>
  <p:tag name="WORKAROUNDTRANSPARENCYBUG" val="0"/>
  <p:tag name="ALLOWFONTSUBSTITUTION" val="0"/>
  <p:tag name="BITMAPFORMAT" val="bmpmono"/>
  <p:tag name="ORIGWIDTH" val="31"/>
  <p:tag name="PICTUREFILESIZE" val="456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_1$&#10;&#10;}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"/>
  <p:tag name="PICTUREFILESIZE" val="86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_2$&#10;&#10;}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"/>
  <p:tag name="PICTUREFILESIZE" val="119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mathbf{R}^N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25"/>
  <p:tag name="PICTUREFILESIZE" val="125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_1$&#10;&#10;}\end{document}&#10;"/>
  <p:tag name="EXTERNALNAME" val="txp_fig"/>
  <p:tag name="BLEND" val="0"/>
  <p:tag name="TRANSPARENT" val="0"/>
  <p:tag name="RESOLUTION" val="600"/>
  <p:tag name="WORKAROUNDTRANSPARENCYBUG" val="0"/>
  <p:tag name="ALLOWFONTSUBSTITUTION" val="0"/>
  <p:tag name="BITMAPFORMAT" val="bmpmono"/>
  <p:tag name="ORIGWIDTH" val="106.5"/>
  <p:tag name="PICTUREFILESIZE" val="190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=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5"/>
  <p:tag name="PICTUREFILESIZE" val="24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_2$&#10;&#10;}\end{document}&#10;"/>
  <p:tag name="EXTERNALNAME" val="txp_fig"/>
  <p:tag name="BLEND" val="0"/>
  <p:tag name="TRANSPARENT" val="0"/>
  <p:tag name="RESOLUTION" val="600"/>
  <p:tag name="WORKAROUNDTRANSPARENCYBUG" val="0"/>
  <p:tag name="ALLOWFONTSUBSTITUTION" val="0"/>
  <p:tag name="BITMAPFORMAT" val="bmpmono"/>
  <p:tag name="ORIGWIDTH" val="106.5"/>
  <p:tag name="PICTUREFILESIZE" val="190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$&#10; (1-\delta_{2K}) \le \frac{\|\Phi x_1 - \Phi x_2&#10;\|^2_{2}}{\|x_1 - x_2\|^2_{2}}\le (1+\delta_{2K})&#10;$$&#10;&#10;}\end{document}&#10;"/>
  <p:tag name="EXTERNALNAME" val="txp_fig"/>
  <p:tag name="BLEND" val="0"/>
  <p:tag name="TRANSPARENT" val="0"/>
  <p:tag name="RESOLUTION" val="600"/>
  <p:tag name="WORKAROUNDTRANSPARENCYBUG" val="0"/>
  <p:tag name="ALLOWFONTSUBSTITUTION" val="0"/>
  <p:tag name="BITMAPFORMAT" val="bmpmono"/>
  <p:tag name="ORIGWIDTH" val="312"/>
  <p:tag name="PICTUREFILESIZE" val="12043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Phi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4"/>
  <p:tag name="PICTUREFILESIZE" val="80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mathbf{R}^M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27"/>
  <p:tag name="PICTUREFILESIZE" val="143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Phi x_1$&#10;&#10;}\end{document}&#10;"/>
  <p:tag name="EXTERNALNAME" val="txp_fig"/>
  <p:tag name="BLEND" val="0"/>
  <p:tag name="TRANSPARENT" val="0"/>
  <p:tag name="RESOLUTION" val="600"/>
  <p:tag name="WORKAROUNDTRANSPARENCYBUG" val="0"/>
  <p:tag name="ALLOWFONTSUBSTITUTION" val="0"/>
  <p:tag name="BITMAPFORMAT" val="bmpmono"/>
  <p:tag name="ORIGWIDTH" val="31"/>
  <p:tag name="PICTUREFILESIZE" val="456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Phi x_2$&#10;&#10;}\end{document}&#10;"/>
  <p:tag name="EXTERNALNAME" val="txp_fig"/>
  <p:tag name="BLEND" val="0"/>
  <p:tag name="TRANSPARENT" val="0"/>
  <p:tag name="RESOLUTION" val="600"/>
  <p:tag name="WORKAROUNDTRANSPARENCYBUG" val="0"/>
  <p:tag name="ALLOWFONTSUBSTITUTION" val="0"/>
  <p:tag name="BITMAPFORMAT" val="bmpmono"/>
  <p:tag name="ORIGWIDTH" val="31"/>
  <p:tag name="PICTUREFILESIZE" val="456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_1$&#10;&#10;}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"/>
  <p:tag name="PICTUREFILESIZE" val="86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_2$&#10;&#10;}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"/>
  <p:tag name="PICTUREFILESIZE" val="119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mathbf{R}^N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25"/>
  <p:tag name="PICTUREFILESIZE" val="125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_1$&#10;&#10;}\end{document}&#10;"/>
  <p:tag name="EXTERNALNAME" val="txp_fig"/>
  <p:tag name="BLEND" val="0"/>
  <p:tag name="TRANSPARENT" val="0"/>
  <p:tag name="RESOLUTION" val="600"/>
  <p:tag name="WORKAROUNDTRANSPARENCYBUG" val="0"/>
  <p:tag name="ALLOWFONTSUBSTITUTION" val="0"/>
  <p:tag name="BITMAPFORMAT" val="bmpmono"/>
  <p:tag name="ORIGWIDTH" val="106.5"/>
  <p:tag name="PICTUREFILESIZE" val="19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M\times 1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49"/>
  <p:tag name="PICTUREFILESIZE" val="218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_2$&#10;&#10;}\end{document}&#10;"/>
  <p:tag name="EXTERNALNAME" val="txp_fig"/>
  <p:tag name="BLEND" val="0"/>
  <p:tag name="TRANSPARENT" val="0"/>
  <p:tag name="RESOLUTION" val="600"/>
  <p:tag name="WORKAROUNDTRANSPARENCYBUG" val="0"/>
  <p:tag name="ALLOWFONTSUBSTITUTION" val="0"/>
  <p:tag name="BITMAPFORMAT" val="bmpmono"/>
  <p:tag name="ORIGWIDTH" val="106.5"/>
  <p:tag name="PICTUREFILESIZE" val="190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=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5"/>
  <p:tag name="PICTUREFILESIZE" val="24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=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5"/>
  <p:tag name="PICTUREFILESIZE" val="24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{x'  : ~ y=\Phi x'\}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16"/>
  <p:tag name="PICTUREFILESIZE" val="489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0"/>
  <p:tag name="PICTUREFILESIZE" val="71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y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9"/>
  <p:tag name="PICTUREFILESIZE" val="76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\[&#10;x&#10;\]&#10;&#10;}\end{document}&#10;"/>
  <p:tag name="EXTERNALNAME" val="txp_fig"/>
  <p:tag name="BLEND" val="0"/>
  <p:tag name="TRANSPARENT" val="1"/>
  <p:tag name="RESOLUTION" val="1200"/>
  <p:tag name="WORKAROUNDTRANSPARENCYBUG" val="0"/>
  <p:tag name="ALLOWFONTSUBSTITUTION" val="0"/>
  <p:tag name="BITMAPFORMAT" val="png256"/>
  <p:tag name="ORIGWIDTH" val="10"/>
  <p:tag name="PICTUREFILESIZE" val="160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boldmath{\Phi}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4"/>
  <p:tag name="PICTUREFILESIZE" val="7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=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5"/>
  <p:tag name="PICTUREFILESIZE" val="24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mathbf{R}^N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25"/>
  <p:tag name="PICTUREFILESIZE" val="125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M\times N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55"/>
  <p:tag name="PICTUREFILESIZE" val="287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0"/>
  <p:tag name="PICTUREFILESIZE" val="71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y = {\boldmath\Phi} x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60"/>
  <p:tag name="PICTUREFILESIZE" val="243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\begin{eqnarray}&#10;\widehat{x} = &#10;\arg\min_{y={\boldmath\Phi}x}\|x\|_1 \nonumber&#10;\end{eqnarray}&#10;&#10;}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9"/>
  <p:tag name="PICTUREFILESIZE" val="700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ell_0$&#10;&#10;}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121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0"/>
  <p:tag name="PICTUREFILESIZE" val="71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y = {\boldmath\Phi} x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60"/>
  <p:tag name="PICTUREFILESIZE" val="243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\begin{eqnarray}&#10;\widehat{x} = &#10;\arg\min_{y={\boldmath\Phi}x}\|x\|_1 \nonumber&#10;\end{eqnarray}&#10;&#10;}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9"/>
  <p:tag name="PICTUREFILESIZE" val="700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\[&#10;x&#10;\]&#10;&#10;}\end{document}&#10;"/>
  <p:tag name="EXTERNALNAME" val="txp_fig"/>
  <p:tag name="BLEND" val="0"/>
  <p:tag name="TRANSPARENT" val="1"/>
  <p:tag name="RESOLUTION" val="1200"/>
  <p:tag name="WORKAROUNDTRANSPARENCYBUG" val="0"/>
  <p:tag name="ALLOWFONTSUBSTITUTION" val="0"/>
  <p:tag name="BITMAPFORMAT" val="png256"/>
  <p:tag name="ORIGWIDTH" val="10"/>
  <p:tag name="PICTUREFILESIZE" val="160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mathbf{R}^N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25"/>
  <p:tag name="PICTUREFILESIZE" val="125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\ell_0$&#10;&#10;}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12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N\times 1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46"/>
  <p:tag name="PICTUREFILESIZE" val="19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x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10"/>
  <p:tag name="PICTUREFILESIZE" val="7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definecolor{myblue}{rgb}{0.1,0,0.9}&#10;\definecolor{myred}{rgb}{0.75,0,0}&#10;\definecolor{mygreen}{rgb}{0,0.58,0}&#10;\def\real{\hbox{\sf I}\kern-0.130em \hbox{\sf R}}  % use 0.1667 with roman&#10;\begin{document}{\small&#10;&#10;$y$&#10;&#10;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540"/>
  <p:tag name="BOXFONT" val="11"/>
  <p:tag name="BOXWRAP" val="False"/>
  <p:tag name="WORKAROUNDTRANSPARENCYBUG" val="False"/>
  <p:tag name="ALLOWFONTSUBSTITUTION" val="False"/>
  <p:tag name="BITMAPFORMAT" val="pngmono"/>
  <p:tag name="ORIGWIDTH" val="9"/>
  <p:tag name="PICTUREFILESIZE" val="7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4987</TotalTime>
  <Words>957</Words>
  <Application>Microsoft Macintosh PowerPoint</Application>
  <PresentationFormat>On-screen Show (4:3)</PresentationFormat>
  <Paragraphs>234</Paragraphs>
  <Slides>46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Cambria Math</vt:lpstr>
      <vt:lpstr>Times New Roman</vt:lpstr>
      <vt:lpstr>Verdana</vt:lpstr>
      <vt:lpstr>Office Theme</vt:lpstr>
      <vt:lpstr>Introduction to Compressive Sensing Aswin Sankaranarayanan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Super-resolution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Ames Room</vt:lpstr>
      <vt:lpstr>PowerPoint Presentation</vt:lpstr>
      <vt:lpstr>Complete the sentences</vt:lpstr>
      <vt:lpstr>Complete the matrix</vt:lpstr>
      <vt:lpstr>Complete the image</vt:lpstr>
      <vt:lpstr>Dictionary of visual words</vt:lpstr>
      <vt:lpstr>Dictionary of visual words</vt:lpstr>
      <vt:lpstr>PowerPoint Presentation</vt:lpstr>
      <vt:lpstr>PowerPoint Presentation</vt:lpstr>
      <vt:lpstr>PowerPoint Presentation</vt:lpstr>
      <vt:lpstr>Key Theoretical Ideas in Compressive Sensing</vt:lpstr>
      <vt:lpstr>Linear Inverse Problems</vt:lpstr>
      <vt:lpstr>Linear Inverse Problems</vt:lpstr>
      <vt:lpstr>Sparse Signals</vt:lpstr>
      <vt:lpstr>How Can It Work?</vt:lpstr>
      <vt:lpstr>Two Key Ideas</vt:lpstr>
      <vt:lpstr>Two Key Ideas</vt:lpstr>
      <vt:lpstr>Restricted Isometry Property (RIP)</vt:lpstr>
      <vt:lpstr>How Can It Work?</vt:lpstr>
      <vt:lpstr>How Can It Work?</vt:lpstr>
      <vt:lpstr>Two Key Ideas</vt:lpstr>
      <vt:lpstr>CS Signal Recovery</vt:lpstr>
      <vt:lpstr>ℓ_1  Signal Recovery</vt:lpstr>
      <vt:lpstr>ℓ_1Signal Recovery</vt:lpstr>
      <vt:lpstr>Compressive Sensing</vt:lpstr>
      <vt:lpstr>modern sensors are linear systems!!!</vt:lpstr>
      <vt:lpstr>Sampling</vt:lpstr>
      <vt:lpstr>Nyquist Theorem</vt:lpstr>
      <vt:lpstr>The Nyquist Recipe</vt:lpstr>
      <vt:lpstr>PowerPoint Presentation</vt:lpstr>
      <vt:lpstr>The Nyquist Recipe</vt:lpstr>
      <vt:lpstr>Breaking resolution barriers</vt:lpstr>
      <vt:lpstr>Compressive Sensing</vt:lpstr>
      <vt:lpstr>Compressive Imaging Architectures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Ashok</dc:creator>
  <cp:lastModifiedBy>Aswin Sankaranarayanan</cp:lastModifiedBy>
  <cp:revision>583</cp:revision>
  <dcterms:created xsi:type="dcterms:W3CDTF">2006-08-16T00:00:00Z</dcterms:created>
  <dcterms:modified xsi:type="dcterms:W3CDTF">2022-10-13T21:06:15Z</dcterms:modified>
</cp:coreProperties>
</file>